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72" r:id="rId6"/>
    <p:sldId id="298" r:id="rId7"/>
    <p:sldId id="274" r:id="rId8"/>
    <p:sldId id="275" r:id="rId9"/>
    <p:sldId id="276" r:id="rId10"/>
    <p:sldId id="271" r:id="rId11"/>
    <p:sldId id="278" r:id="rId12"/>
    <p:sldId id="281" r:id="rId13"/>
    <p:sldId id="282" r:id="rId14"/>
    <p:sldId id="279" r:id="rId15"/>
    <p:sldId id="280" r:id="rId16"/>
    <p:sldId id="283" r:id="rId17"/>
    <p:sldId id="284" r:id="rId18"/>
    <p:sldId id="286" r:id="rId19"/>
    <p:sldId id="285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96" r:id="rId29"/>
    <p:sldId id="297" r:id="rId30"/>
    <p:sldId id="292" r:id="rId31"/>
    <p:sldId id="259" r:id="rId32"/>
    <p:sldId id="26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345"/>
    <a:srgbClr val="DE3F44"/>
    <a:srgbClr val="1E1E1E"/>
    <a:srgbClr val="A3A3A3"/>
    <a:srgbClr val="FF6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generics-in-java/" TargetMode="External"/><Relationship Id="rId3" Type="http://schemas.openxmlformats.org/officeDocument/2006/relationships/hyperlink" Target="https://www.javatpoint.com/generics-in-java" TargetMode="External"/><Relationship Id="rId7" Type="http://schemas.openxmlformats.org/officeDocument/2006/relationships/hyperlink" Target="https://medium.com/bili%C5%9Fim-hareketi/java-generics-7948a2da58d3" TargetMode="External"/><Relationship Id="rId12" Type="http://schemas.openxmlformats.org/officeDocument/2006/relationships/hyperlink" Target="http://youtube.com/bmdersleri" TargetMode="External"/><Relationship Id="rId2" Type="http://schemas.openxmlformats.org/officeDocument/2006/relationships/hyperlink" Target="https://docs.oracle.com/javase/tutorial/java/generics/typ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gramiz.com/java-programming/generics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journaldev.com/1663/java-generics-example-method-class-interface" TargetMode="External"/><Relationship Id="rId10" Type="http://schemas.openxmlformats.org/officeDocument/2006/relationships/hyperlink" Target="https://www.youtube.com/channel/UCIdYgV-XFjv9q0IHtzUTtQw" TargetMode="External"/><Relationship Id="rId4" Type="http://schemas.openxmlformats.org/officeDocument/2006/relationships/hyperlink" Target="https://www.baeldung.com/java-generics" TargetMode="External"/><Relationship Id="rId9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70664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9" y="2210378"/>
            <a:ext cx="10450398" cy="888718"/>
          </a:xfrm>
        </p:spPr>
        <p:txBody>
          <a:bodyPr>
            <a:normAutofit/>
          </a:bodyPr>
          <a:lstStyle/>
          <a:p>
            <a:pPr algn="ctr"/>
            <a:r>
              <a:rPr lang="tr-T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Java’da Jenerik Sınıflar ve Kullanımı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421677" y="4712102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sz="1600" b="1" dirty="0">
                <a:solidFill>
                  <a:schemeClr val="tx1"/>
                </a:solidFill>
              </a:rPr>
              <a:t>Ahmet Çetinkaya 1811404008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12/06/2021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951722" y="179000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201" b="3201"/>
          <a:stretch/>
        </p:blipFill>
        <p:spPr bwMode="auto">
          <a:xfrm>
            <a:off x="1866004" y="4326316"/>
            <a:ext cx="3731713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854741" y="96532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Nesneye Dayalı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Resim 4">
            <a:hlinkClick r:id="rId4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8" y="-55368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399582" y="1366436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Object Oriented Programming: A curated set of resources">
            <a:extLst>
              <a:ext uri="{FF2B5EF4-FFF2-40B4-BE49-F238E27FC236}">
                <a16:creationId xmlns:a16="http://schemas.microsoft.com/office/drawing/2014/main" id="{A2F27DDA-67C0-41CC-BD3F-EBB74DA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 bwMode="auto">
          <a:xfrm>
            <a:off x="9306374" y="212981"/>
            <a:ext cx="2559953" cy="1822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FC40BC-40BA-4824-89E6-72D95B69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41664" y="1666242"/>
            <a:ext cx="3422296" cy="3286759"/>
          </a:xfrm>
          <a:prstGeom prst="rect">
            <a:avLst/>
          </a:prstGeom>
          <a:effectLst/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81" y="1973177"/>
            <a:ext cx="6705791" cy="2466973"/>
          </a:xfrm>
        </p:spPr>
        <p:txBody>
          <a:bodyPr>
            <a:normAutofit/>
          </a:bodyPr>
          <a:lstStyle/>
          <a:p>
            <a:r>
              <a:rPr lang="tr-TR" dirty="0"/>
              <a:t>Araçları tamir eden bir tamirci robot düşünelim. İsmi ise Servis olsun.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57CF0-4D10-422D-AF18-5AE4C326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768" y="3051923"/>
            <a:ext cx="935515" cy="1597146"/>
          </a:xfrm>
          <a:prstGeom prst="rect">
            <a:avLst/>
          </a:prstGeom>
          <a:effectLst/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157198F7-2675-4BD3-B2C0-843432D0C2B4}"/>
              </a:ext>
            </a:extLst>
          </p:cNvPr>
          <p:cNvSpPr txBox="1">
            <a:spLocks/>
          </p:cNvSpPr>
          <p:nvPr/>
        </p:nvSpPr>
        <p:spPr>
          <a:xfrm>
            <a:off x="1087580" y="2893081"/>
            <a:ext cx="6705791" cy="246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Servis; araçları tamir edebilir, lastiklerini değiştirebilir ve bakımlarını yapabilmektedir.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91249D2E-2C4F-4B8D-B62A-EB5A62CAB22F}"/>
              </a:ext>
            </a:extLst>
          </p:cNvPr>
          <p:cNvSpPr txBox="1">
            <a:spLocks/>
          </p:cNvSpPr>
          <p:nvPr/>
        </p:nvSpPr>
        <p:spPr>
          <a:xfrm>
            <a:off x="1087579" y="3812985"/>
            <a:ext cx="6705791" cy="246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Araçları lift ile yukarı kaldırarak tezgahındaki aletleriyle ilgili işlemleri en kısa sürede yapmaktadır.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3653F5-31A7-4BE3-8EA0-9B222AE5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79" y="2936259"/>
            <a:ext cx="1918296" cy="147775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81" y="1508027"/>
            <a:ext cx="10539560" cy="2466973"/>
          </a:xfrm>
        </p:spPr>
        <p:txBody>
          <a:bodyPr>
            <a:normAutofit/>
          </a:bodyPr>
          <a:lstStyle/>
          <a:p>
            <a:r>
              <a:rPr lang="tr-TR" dirty="0"/>
              <a:t>Servis, hizmet vereceği her farklı türdeki araç için ayrı tezgahlara ihtiyacı var mıdır?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319F5-2C49-4896-95C9-1DD550FF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135" y="3017165"/>
            <a:ext cx="1349585" cy="1935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180D8F-752F-4E77-B545-93A9E225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4219" y="2252953"/>
            <a:ext cx="3422296" cy="3286759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2F87D3-A41E-4013-A1B6-7C12F119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087" y="2252953"/>
            <a:ext cx="3422296" cy="3286759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A301C-6EA8-47E6-AFDF-20A90D37D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412" y="2161273"/>
            <a:ext cx="2464399" cy="2335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AB6432-BE11-4378-812A-D070930217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85485" y="5539712"/>
            <a:ext cx="3422296" cy="3286759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9F31C7-1A9A-4486-A87E-F8F083FD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03401" y="5539711"/>
            <a:ext cx="3422296" cy="3286759"/>
          </a:xfrm>
          <a:prstGeom prst="rect">
            <a:avLst/>
          </a:prstGeom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929A8E-1042-4300-924B-52E065236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382" y="5887665"/>
            <a:ext cx="2112900" cy="16444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F2FE21-2697-477A-8701-1DAD0D23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1692" y="6030362"/>
            <a:ext cx="1959260" cy="13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439ADC3-C371-46E3-A9B5-7B45CF4D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6567" y="1135824"/>
            <a:ext cx="1349585" cy="193583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81" y="1508028"/>
            <a:ext cx="10539560" cy="589714"/>
          </a:xfrm>
        </p:spPr>
        <p:txBody>
          <a:bodyPr>
            <a:normAutofit/>
          </a:bodyPr>
          <a:lstStyle/>
          <a:p>
            <a:r>
              <a:rPr lang="tr-TR" dirty="0"/>
              <a:t>Bu durumda her farklı türde araç için ayrı tezgah sınıfları oluşturulması gerekirdi.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2ABB7-8C26-4F03-BBAA-C0668A85E63F}"/>
              </a:ext>
            </a:extLst>
          </p:cNvPr>
          <p:cNvSpPr txBox="1"/>
          <p:nvPr/>
        </p:nvSpPr>
        <p:spPr>
          <a:xfrm>
            <a:off x="523662" y="2253789"/>
            <a:ext cx="5495363" cy="38164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tamir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"Araç tamir edildi."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lastikDegisimi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lastik değişimi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bakim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bakımları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DE4FF7-FDA3-43E7-9BE2-A78ED18EA978}"/>
              </a:ext>
            </a:extLst>
          </p:cNvPr>
          <p:cNvSpPr txBox="1"/>
          <p:nvPr/>
        </p:nvSpPr>
        <p:spPr>
          <a:xfrm>
            <a:off x="6172974" y="2246150"/>
            <a:ext cx="5495364" cy="38164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tamir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"Araç tamir edildi."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lastikDegisimi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lastik değişimi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bakim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bakımları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0AA98-CF69-46EA-9D7C-5ECDE16EAFF4}"/>
              </a:ext>
            </a:extLst>
          </p:cNvPr>
          <p:cNvSpPr txBox="1"/>
          <p:nvPr/>
        </p:nvSpPr>
        <p:spPr>
          <a:xfrm>
            <a:off x="523661" y="6419007"/>
            <a:ext cx="5495363" cy="76944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otobus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...</a:t>
            </a:r>
            <a:endParaRPr lang="tr-T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A1E78-A53F-44CB-9C86-9B3715EA3663}"/>
              </a:ext>
            </a:extLst>
          </p:cNvPr>
          <p:cNvSpPr txBox="1"/>
          <p:nvPr/>
        </p:nvSpPr>
        <p:spPr>
          <a:xfrm>
            <a:off x="6172975" y="6403729"/>
            <a:ext cx="5495363" cy="76944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TicariTezgahi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Ticari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ticari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 ...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8520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1A927E-1438-47BC-8AA5-00455212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4015" y="1808187"/>
            <a:ext cx="1349585" cy="181585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81" y="1457695"/>
            <a:ext cx="10539560" cy="447306"/>
          </a:xfrm>
        </p:spPr>
        <p:txBody>
          <a:bodyPr>
            <a:normAutofit/>
          </a:bodyPr>
          <a:lstStyle/>
          <a:p>
            <a:r>
              <a:rPr lang="tr-TR" dirty="0"/>
              <a:t>Ve her yeni işi gerçekleştirirken, araç türüne göre ilgili sınıfı kullanmak gerekirdi.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6B52D-B37B-42B4-95A2-329FA282012E}"/>
              </a:ext>
            </a:extLst>
          </p:cNvPr>
          <p:cNvSpPr txBox="1"/>
          <p:nvPr/>
        </p:nvSpPr>
        <p:spPr>
          <a:xfrm>
            <a:off x="2438400" y="2262072"/>
            <a:ext cx="7315200" cy="1446550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tamir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bakim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arabaTezgahi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lastikDegisimi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tamir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kamyonTezgahi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bakim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100" dirty="0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CA12EAD0-A04E-45BD-B7C0-39D9510FDF2A}"/>
              </a:ext>
            </a:extLst>
          </p:cNvPr>
          <p:cNvSpPr txBox="1">
            <a:spLocks/>
          </p:cNvSpPr>
          <p:nvPr/>
        </p:nvSpPr>
        <p:spPr>
          <a:xfrm>
            <a:off x="965052" y="3982503"/>
            <a:ext cx="10539560" cy="2035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tr-TR" dirty="0"/>
              <a:t>En önemlisi, bir işleme yeni bir adım eklenmek istenildiğinde tüm sınıfları düzenlemek durumunda kalırız.</a:t>
            </a:r>
            <a:br>
              <a:rPr lang="tr-TR" dirty="0"/>
            </a:br>
            <a:br>
              <a:rPr lang="tr-TR" dirty="0"/>
            </a:br>
            <a:r>
              <a:rPr lang="tr-TR" dirty="0"/>
              <a:t>Örneğin: Yapılan kampanya sonucu bakım işlemine fren balatalarını değiştirmeyi eklemek.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6F178-9B19-4D27-BE71-632BE6315FEB}"/>
              </a:ext>
            </a:extLst>
          </p:cNvPr>
          <p:cNvSpPr txBox="1"/>
          <p:nvPr/>
        </p:nvSpPr>
        <p:spPr>
          <a:xfrm>
            <a:off x="3522352" y="5632289"/>
            <a:ext cx="5147296" cy="93871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bakim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bakımları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"Fren balataları değiştirildi."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34C8C1CA-E8CF-4AE2-8C04-22B003683B59}"/>
              </a:ext>
            </a:extLst>
          </p:cNvPr>
          <p:cNvSpPr txBox="1">
            <a:spLocks/>
          </p:cNvSpPr>
          <p:nvPr/>
        </p:nvSpPr>
        <p:spPr>
          <a:xfrm>
            <a:off x="965052" y="3897925"/>
            <a:ext cx="10539560" cy="2035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Bu durum hem kod tekrarına girmektedir dolayısıyla kod okunabilirliğini düşürür.</a:t>
            </a:r>
          </a:p>
        </p:txBody>
      </p:sp>
    </p:spTree>
    <p:extLst>
      <p:ext uri="{BB962C8B-B14F-4D97-AF65-F5344CB8AC3E}">
        <p14:creationId xmlns:p14="http://schemas.microsoft.com/office/powerpoint/2010/main" val="32351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D1F4E89-0065-48F8-BFBE-3C7C7CDB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82316" y="2079375"/>
            <a:ext cx="3422294" cy="3286758"/>
          </a:xfrm>
          <a:prstGeom prst="rect">
            <a:avLst/>
          </a:prstGeom>
          <a:effectLst/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24568"/>
            <a:ext cx="6952118" cy="4859217"/>
          </a:xfrm>
        </p:spPr>
        <p:txBody>
          <a:bodyPr>
            <a:normAutofit/>
          </a:bodyPr>
          <a:lstStyle/>
          <a:p>
            <a:r>
              <a:rPr lang="tr-TR" dirty="0"/>
              <a:t>Araçların türleri değişse de, Servis’in hepsi için yaptığı işlemler aynıdır.</a:t>
            </a:r>
          </a:p>
          <a:p>
            <a:pPr lvl="1"/>
            <a:r>
              <a:rPr lang="tr-TR" dirty="0"/>
              <a:t>Tamir</a:t>
            </a:r>
          </a:p>
          <a:p>
            <a:pPr lvl="1"/>
            <a:r>
              <a:rPr lang="tr-TR" dirty="0"/>
              <a:t>Lastik Değişimi</a:t>
            </a:r>
          </a:p>
          <a:p>
            <a:pPr lvl="1"/>
            <a:r>
              <a:rPr lang="tr-TR" dirty="0"/>
              <a:t>Bakım</a:t>
            </a:r>
          </a:p>
          <a:p>
            <a:r>
              <a:rPr lang="tr-TR" dirty="0"/>
              <a:t>Sadece işlemleri uyguladığı araç tipi değişiklik göstermektedir.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180D8F-752F-4E77-B545-93A9E225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2316" y="2079375"/>
            <a:ext cx="3422295" cy="3286759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25BBC4-8E46-413B-A182-7A0755CCB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768" y="3521279"/>
            <a:ext cx="990931" cy="1618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217708-75CC-4067-9781-69DB7F37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82315" y="2079375"/>
            <a:ext cx="3422295" cy="3286758"/>
          </a:xfrm>
          <a:prstGeom prst="rect">
            <a:avLst/>
          </a:prstGeom>
          <a:effectLst/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F3716433-BF34-41AD-8F08-3FB2EFEAEAC6}"/>
              </a:ext>
            </a:extLst>
          </p:cNvPr>
          <p:cNvSpPr txBox="1">
            <a:spLocks/>
          </p:cNvSpPr>
          <p:nvPr/>
        </p:nvSpPr>
        <p:spPr>
          <a:xfrm>
            <a:off x="1130197" y="3804281"/>
            <a:ext cx="6952118" cy="4859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tr-TR" dirty="0"/>
              <a:t>Bu durumda bir adet tezgahı jenerik olarak </a:t>
            </a:r>
            <a:br>
              <a:rPr lang="tr-TR" dirty="0"/>
            </a:br>
            <a:r>
              <a:rPr lang="tr-TR" dirty="0"/>
              <a:t>kullanabiliriz.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34C65-5300-45FF-8496-DB6C45024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574" y="2029341"/>
            <a:ext cx="1697134" cy="13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E-6 -3.7037E-6 L -0.68307 0.6335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54" y="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24568"/>
            <a:ext cx="6952118" cy="4859217"/>
          </a:xfrm>
        </p:spPr>
        <p:txBody>
          <a:bodyPr>
            <a:normAutofit/>
          </a:bodyPr>
          <a:lstStyle/>
          <a:p>
            <a:r>
              <a:rPr lang="tr-TR" dirty="0"/>
              <a:t>Jenerik yapıdaki tezgah sınıfını inceleyelim.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54DE4F-38B4-4E4D-9F52-3C7C340D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805" y="1448797"/>
            <a:ext cx="935515" cy="1597146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4C741-481B-417C-B94A-E86CB0F4913C}"/>
              </a:ext>
            </a:extLst>
          </p:cNvPr>
          <p:cNvSpPr txBox="1"/>
          <p:nvPr/>
        </p:nvSpPr>
        <p:spPr>
          <a:xfrm>
            <a:off x="1430503" y="2247370"/>
            <a:ext cx="6651812" cy="3985706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tamir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"Araç tamir edildi."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lastikDegisimi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lastik değişimi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tr-TR" sz="1100" dirty="0">
              <a:latin typeface="Consolas" panose="020B0609020204030204" pitchFamily="49" charset="0"/>
            </a:endParaRP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bakim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"Aracın bakımları tamamlandı."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"Fren balataları değiştirildi."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arac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7FB46-0CC3-4EFF-B967-4862F2B3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6953" y="2267257"/>
            <a:ext cx="3063470" cy="29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6228FC-1E75-41FA-A9A0-C9EE993C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994" y="2194488"/>
            <a:ext cx="990931" cy="1618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8F14A-C3D3-4834-B998-181253E9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954" y="2267257"/>
            <a:ext cx="3063471" cy="294214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24568"/>
            <a:ext cx="10186552" cy="4859217"/>
          </a:xfrm>
        </p:spPr>
        <p:txBody>
          <a:bodyPr>
            <a:normAutofit/>
          </a:bodyPr>
          <a:lstStyle/>
          <a:p>
            <a:r>
              <a:rPr lang="tr-TR" dirty="0"/>
              <a:t>Jenerik yapıdaki tezgah sınıfını kullanımı inceleyelim.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4C741-481B-417C-B94A-E86CB0F4913C}"/>
              </a:ext>
            </a:extLst>
          </p:cNvPr>
          <p:cNvSpPr txBox="1"/>
          <p:nvPr/>
        </p:nvSpPr>
        <p:spPr>
          <a:xfrm>
            <a:off x="1432963" y="2905458"/>
            <a:ext cx="6651812" cy="181588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araba2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tezgah</a:t>
            </a:r>
            <a:r>
              <a:rPr lang="tr-TR" sz="14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tamir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400" dirty="0">
              <a:latin typeface="Consolas" panose="020B0609020204030204" pitchFamily="49" charset="0"/>
            </a:endParaRPr>
          </a:p>
          <a:p>
            <a:pPr algn="l"/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tezgah2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kamyon2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tezgah2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lastikDegisimi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400" dirty="0">
              <a:latin typeface="Consolas" panose="020B0609020204030204" pitchFamily="49" charset="0"/>
            </a:endParaRPr>
          </a:p>
          <a:p>
            <a:pPr algn="l"/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tezgah3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Otobus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kamyon3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tezgah3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bakim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83014-8D48-4311-828C-6C4ED399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955" y="2267258"/>
            <a:ext cx="3063471" cy="2942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F08A4-7F2C-4581-ABA2-50403C66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16953" y="2267257"/>
            <a:ext cx="3063470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Kısıtları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96286"/>
            <a:ext cx="10186552" cy="528797"/>
          </a:xfrm>
        </p:spPr>
        <p:txBody>
          <a:bodyPr>
            <a:normAutofit/>
          </a:bodyPr>
          <a:lstStyle/>
          <a:p>
            <a:r>
              <a:rPr lang="tr-TR" dirty="0"/>
              <a:t>Bazı durumlarda tür parametresi olarak her sınıfı kabul edemeyebilir.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BA073-02CA-453C-8A69-72D9BB5AFD6B}"/>
              </a:ext>
            </a:extLst>
          </p:cNvPr>
          <p:cNvSpPr txBox="1"/>
          <p:nvPr/>
        </p:nvSpPr>
        <p:spPr>
          <a:xfrm>
            <a:off x="3175473" y="3927015"/>
            <a:ext cx="6096000" cy="12003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tr-TR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TemelSinif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tip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onsolas" panose="020B0609020204030204" pitchFamily="49" charset="0"/>
              </a:rPr>
              <a:t>fonksiyon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onsolas" panose="020B0609020204030204" pitchFamily="49" charset="0"/>
              </a:rPr>
              <a:t>t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ip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…}</a:t>
            </a:r>
            <a:endParaRPr lang="tr-TR" sz="1800" dirty="0">
              <a:latin typeface="Consolas" panose="020B0609020204030204" pitchFamily="49" charset="0"/>
            </a:endParaRPr>
          </a:p>
          <a:p>
            <a:pPr algn="l"/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FBD31E9B-CC85-4829-BF42-21214D779F83}"/>
              </a:ext>
            </a:extLst>
          </p:cNvPr>
          <p:cNvSpPr txBox="1">
            <a:spLocks/>
          </p:cNvSpPr>
          <p:nvPr/>
        </p:nvSpPr>
        <p:spPr>
          <a:xfrm>
            <a:off x="1130197" y="2178893"/>
            <a:ext cx="10186552" cy="66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Bu yüzden tür parametrelerine çeşitli kısıtlamalar getirilebilir.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5A3814EF-F7C5-4701-9948-C716DABB1C69}"/>
              </a:ext>
            </a:extLst>
          </p:cNvPr>
          <p:cNvSpPr txBox="1">
            <a:spLocks/>
          </p:cNvSpPr>
          <p:nvPr/>
        </p:nvSpPr>
        <p:spPr>
          <a:xfrm>
            <a:off x="1130197" y="2707691"/>
            <a:ext cx="10186552" cy="120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Java’da jenerik kısıtlaması için </a:t>
            </a:r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tr-T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tr-TR" dirty="0"/>
              <a:t>anahtar kelimesi kullanılır.</a:t>
            </a:r>
          </a:p>
          <a:p>
            <a:r>
              <a:rPr lang="en-US" dirty="0"/>
              <a:t>Bu, </a:t>
            </a:r>
            <a:r>
              <a:rPr lang="tr-T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dirty="0"/>
              <a:t> yani tür parametresinin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tr-TR" dirty="0" err="1">
                <a:solidFill>
                  <a:srgbClr val="4EC9B0"/>
                </a:solidFill>
                <a:latin typeface="Consolas" panose="020B0609020204030204" pitchFamily="49" charset="0"/>
              </a:rPr>
              <a:t>TemelSinif</a:t>
            </a:r>
            <a:r>
              <a:rPr lang="en-US" dirty="0"/>
              <a:t>'</a:t>
            </a:r>
            <a:r>
              <a:rPr lang="en-US" dirty="0" err="1"/>
              <a:t>nın</a:t>
            </a:r>
            <a:r>
              <a:rPr lang="en-US" dirty="0"/>
              <a:t> alt </a:t>
            </a:r>
            <a:r>
              <a:rPr lang="en-US" dirty="0" err="1"/>
              <a:t>türleri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tr-TR" dirty="0"/>
              <a:t>sınıfları</a:t>
            </a:r>
            <a:r>
              <a:rPr lang="en-US" dirty="0"/>
              <a:t>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edebileceği</a:t>
            </a:r>
            <a:r>
              <a:rPr lang="en-US" dirty="0"/>
              <a:t>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1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Kısıtları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24568"/>
            <a:ext cx="10186552" cy="4859217"/>
          </a:xfrm>
        </p:spPr>
        <p:txBody>
          <a:bodyPr>
            <a:normAutofit/>
          </a:bodyPr>
          <a:lstStyle/>
          <a:p>
            <a:r>
              <a:rPr lang="tr-TR" dirty="0"/>
              <a:t>Jenerik kısıtları birden fazla olabilir. </a:t>
            </a:r>
          </a:p>
          <a:p>
            <a:r>
              <a:rPr lang="tr-TR" dirty="0"/>
              <a:t>Kısıtlamada bir adet temel sınıf kullanabiliyorken, birden fazla temel ara yüz kullanılabilir.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BA073-02CA-453C-8A69-72D9BB5AFD6B}"/>
              </a:ext>
            </a:extLst>
          </p:cNvPr>
          <p:cNvSpPr txBox="1"/>
          <p:nvPr/>
        </p:nvSpPr>
        <p:spPr>
          <a:xfrm>
            <a:off x="1716740" y="2853847"/>
            <a:ext cx="8758519" cy="12003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tr-TR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TemelSinif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B8D7A3"/>
                </a:solidFill>
                <a:latin typeface="Consolas" panose="020B0609020204030204" pitchFamily="49" charset="0"/>
              </a:rPr>
              <a:t>TemelArayuz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B8D7A3"/>
                </a:solidFill>
                <a:latin typeface="Consolas" panose="020B0609020204030204" pitchFamily="49" charset="0"/>
              </a:rPr>
              <a:t>DigerTemelArayuz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tip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onsolas" panose="020B0609020204030204" pitchFamily="49" charset="0"/>
              </a:rPr>
              <a:t>fonksiyon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onsolas" panose="020B0609020204030204" pitchFamily="49" charset="0"/>
              </a:rPr>
              <a:t>t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ip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…}</a:t>
            </a:r>
            <a:endParaRPr lang="tr-TR" sz="1800" dirty="0">
              <a:latin typeface="Consolas" panose="020B0609020204030204" pitchFamily="49" charset="0"/>
            </a:endParaRPr>
          </a:p>
          <a:p>
            <a:pPr algn="l"/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807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7BC05F-4DE5-406A-9A21-8D64AD8A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201" y="248235"/>
            <a:ext cx="2112900" cy="1644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8F14A-C3D3-4834-B998-181253E9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954" y="2267257"/>
            <a:ext cx="3063471" cy="294214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Kısıt Örneği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24568"/>
            <a:ext cx="7586757" cy="4859217"/>
          </a:xfrm>
        </p:spPr>
        <p:txBody>
          <a:bodyPr>
            <a:normAutofit/>
          </a:bodyPr>
          <a:lstStyle/>
          <a:p>
            <a:r>
              <a:rPr lang="tr-TR" dirty="0"/>
              <a:t>Tamirci robotumuz; Servis’e jenerik kısıt uygulayabiliriz.</a:t>
            </a:r>
          </a:p>
          <a:p>
            <a:r>
              <a:rPr lang="tr-TR" dirty="0"/>
              <a:t>Örneğin bazı durumlarda her araç tipini kabul etmeyerek sadece otomobil temel türündeki araç sınıflarını kabul edebiliriz.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C4EE-8F58-455A-816D-E3CFAEBD7CB1}"/>
              </a:ext>
            </a:extLst>
          </p:cNvPr>
          <p:cNvSpPr txBox="1"/>
          <p:nvPr/>
        </p:nvSpPr>
        <p:spPr>
          <a:xfrm>
            <a:off x="1875575" y="2905458"/>
            <a:ext cx="6176682" cy="64633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TArac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Otomobil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	...</a:t>
            </a:r>
          </a:p>
          <a:p>
            <a:pPr algn="l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7B04-EBC1-4303-BD0A-83ED343F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662" y="636315"/>
            <a:ext cx="1383052" cy="1310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93C473-32BF-41AF-B0FA-2D8B8DA8E6B1}"/>
              </a:ext>
            </a:extLst>
          </p:cNvPr>
          <p:cNvSpPr txBox="1"/>
          <p:nvPr/>
        </p:nvSpPr>
        <p:spPr>
          <a:xfrm>
            <a:off x="1875575" y="4529808"/>
            <a:ext cx="6176682" cy="830997"/>
          </a:xfrm>
          <a:prstGeom prst="rect">
            <a:avLst/>
          </a:prstGeom>
          <a:solidFill>
            <a:srgbClr val="1E1E1E"/>
          </a:solidFill>
          <a:ln w="38100">
            <a:solidFill>
              <a:srgbClr val="DE3F44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tezgah2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u="sng" dirty="0">
                <a:solidFill>
                  <a:srgbClr val="4EC9B0"/>
                </a:solidFill>
                <a:latin typeface="Consolas" panose="020B0609020204030204" pitchFamily="49" charset="0"/>
              </a:rPr>
              <a:t>Kamyon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Kamyon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latin typeface="Consolas" panose="020B0609020204030204" pitchFamily="49" charset="0"/>
            </a:endParaRPr>
          </a:p>
          <a:p>
            <a:pPr algn="l"/>
            <a:endParaRPr lang="tr-TR" sz="1200" dirty="0">
              <a:latin typeface="Consolas" panose="020B0609020204030204" pitchFamily="49" charset="0"/>
            </a:endParaRPr>
          </a:p>
          <a:p>
            <a:pPr algn="l"/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tezgah3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u="sng" dirty="0" err="1">
                <a:solidFill>
                  <a:srgbClr val="4EC9B0"/>
                </a:solidFill>
                <a:latin typeface="Consolas" panose="020B0609020204030204" pitchFamily="49" charset="0"/>
              </a:rPr>
              <a:t>Otobus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Otobus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505B8-2816-49BD-B74A-A38C47C709AC}"/>
              </a:ext>
            </a:extLst>
          </p:cNvPr>
          <p:cNvSpPr txBox="1"/>
          <p:nvPr/>
        </p:nvSpPr>
        <p:spPr>
          <a:xfrm>
            <a:off x="1875575" y="4001717"/>
            <a:ext cx="6176682" cy="276999"/>
          </a:xfrm>
          <a:prstGeom prst="rect">
            <a:avLst/>
          </a:prstGeom>
          <a:solidFill>
            <a:srgbClr val="1E1E1E"/>
          </a:solidFill>
          <a:ln w="38100">
            <a:solidFill>
              <a:srgbClr val="1CA345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Tezgah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tezgah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Tezgah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Araba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Araba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DA3A7F-74E8-440D-A13B-882FC57FB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753" y="4780153"/>
            <a:ext cx="5734050" cy="323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A77ADC-2786-42EE-ABC7-5E30C4DA2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753" y="5354348"/>
            <a:ext cx="5734050" cy="323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0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Jenerik Sınıflara Giriş</a:t>
            </a:r>
          </a:p>
          <a:p>
            <a:r>
              <a:rPr lang="tr-TR" dirty="0"/>
              <a:t>Java’da Jenerik Sınıf Kullanımı</a:t>
            </a:r>
          </a:p>
          <a:p>
            <a:r>
              <a:rPr lang="tr-TR" dirty="0"/>
              <a:t>Jenerik Sınıfların Avantajları</a:t>
            </a:r>
          </a:p>
          <a:p>
            <a:r>
              <a:rPr lang="tr-TR" dirty="0"/>
              <a:t>Java’da Jenerik Sınıf Örneği -1</a:t>
            </a:r>
          </a:p>
          <a:p>
            <a:r>
              <a:rPr lang="tr-TR" dirty="0"/>
              <a:t>Java’da Jenerik Kısıtlar</a:t>
            </a:r>
          </a:p>
          <a:p>
            <a:r>
              <a:rPr lang="tr-TR" dirty="0"/>
              <a:t>Java’da Jenerik Kısıt Örneği</a:t>
            </a:r>
          </a:p>
          <a:p>
            <a:r>
              <a:rPr lang="tr-TR" dirty="0"/>
              <a:t>Java’da Joker Karakterler</a:t>
            </a:r>
          </a:p>
          <a:p>
            <a:r>
              <a:rPr lang="tr-TR" dirty="0"/>
              <a:t>Java’da Tür Silinmesi ve Aşırı Yükleme</a:t>
            </a:r>
          </a:p>
          <a:p>
            <a:r>
              <a:rPr lang="tr-TR" dirty="0"/>
              <a:t>Java’da Jenerik Sınıf Örneği -2</a:t>
            </a:r>
          </a:p>
          <a:p>
            <a:r>
              <a:rPr lang="tr-TR" dirty="0"/>
              <a:t>Sonuç</a:t>
            </a:r>
          </a:p>
          <a:p>
            <a:r>
              <a:rPr lang="tr-TR" dirty="0"/>
              <a:t>Kaynaklar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:a16="http://schemas.microsoft.com/office/drawing/2014/main" id="{9E6DEBDC-868E-48C5-8316-305D8ACCA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699271" y="1969317"/>
            <a:ext cx="2983684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4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119B20A2-A534-4B18-BCEA-DDD3194F8470}"/>
              </a:ext>
            </a:extLst>
          </p:cNvPr>
          <p:cNvSpPr/>
          <p:nvPr/>
        </p:nvSpPr>
        <p:spPr>
          <a:xfrm>
            <a:off x="9572776" y="6543161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F5780-739B-4E6E-BC39-6267918B535A}"/>
              </a:ext>
            </a:extLst>
          </p:cNvPr>
          <p:cNvSpPr txBox="1"/>
          <p:nvPr/>
        </p:nvSpPr>
        <p:spPr>
          <a:xfrm>
            <a:off x="8801216" y="127661"/>
            <a:ext cx="3112878" cy="644791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tr-TR" sz="41300" dirty="0">
                <a:solidFill>
                  <a:srgbClr val="A3A3A3"/>
                </a:solidFill>
                <a:latin typeface="Consolas" panose="020B0609020204030204" pitchFamily="49" charset="0"/>
              </a:rPr>
              <a:t>?</a:t>
            </a:r>
            <a:endParaRPr lang="tr-TR" sz="41300" dirty="0">
              <a:solidFill>
                <a:srgbClr val="A3A3A3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Joker Karakterler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8" y="1624569"/>
            <a:ext cx="8623402" cy="92140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Joker </a:t>
            </a:r>
            <a:r>
              <a:rPr lang="en-US" dirty="0" err="1"/>
              <a:t>karakter</a:t>
            </a:r>
            <a:r>
              <a:rPr lang="tr-TR" dirty="0"/>
              <a:t> </a:t>
            </a:r>
            <a:r>
              <a:rPr lang="en-US" dirty="0" err="1"/>
              <a:t>Java'da</a:t>
            </a:r>
            <a:r>
              <a:rPr lang="en-US" dirty="0"/>
              <a:t> </a:t>
            </a:r>
            <a:r>
              <a:rPr lang="en-US" dirty="0" err="1"/>
              <a:t>soru</a:t>
            </a:r>
            <a:r>
              <a:rPr lang="en-US" dirty="0"/>
              <a:t> </a:t>
            </a:r>
            <a:r>
              <a:rPr lang="en-US" dirty="0" err="1"/>
              <a:t>işaretiyle</a:t>
            </a:r>
            <a:r>
              <a:rPr lang="tr-TR" dirty="0"/>
              <a:t> ‘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?</a:t>
            </a:r>
            <a:r>
              <a:rPr lang="tr-TR" dirty="0"/>
              <a:t>’ te</a:t>
            </a:r>
            <a:r>
              <a:rPr lang="en-US" dirty="0" err="1"/>
              <a:t>msil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B</a:t>
            </a:r>
            <a:r>
              <a:rPr lang="en-US" dirty="0" err="1"/>
              <a:t>ilinmeyen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türe</a:t>
            </a:r>
            <a:r>
              <a:rPr lang="en-US" dirty="0"/>
              <a:t> </a:t>
            </a:r>
            <a:r>
              <a:rPr lang="en-US" dirty="0" err="1"/>
              <a:t>atıfta</a:t>
            </a:r>
            <a:r>
              <a:rPr lang="en-US" dirty="0"/>
              <a:t> </a:t>
            </a:r>
            <a:r>
              <a:rPr lang="en-US" dirty="0" err="1"/>
              <a:t>bulunmak</a:t>
            </a:r>
            <a:r>
              <a:rPr lang="en-US" dirty="0"/>
              <a:t> için </a:t>
            </a:r>
            <a:r>
              <a:rPr lang="en-US" dirty="0" err="1"/>
              <a:t>kullanılırlar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E0A4-0817-494D-AD3C-D2366942618C}"/>
              </a:ext>
            </a:extLst>
          </p:cNvPr>
          <p:cNvSpPr txBox="1"/>
          <p:nvPr/>
        </p:nvSpPr>
        <p:spPr>
          <a:xfrm>
            <a:off x="2592925" y="3747260"/>
            <a:ext cx="6096000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&lt;?&gt;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602A6EE-B742-4862-A5D1-95AEC79A3E8C}"/>
              </a:ext>
            </a:extLst>
          </p:cNvPr>
          <p:cNvSpPr txBox="1">
            <a:spLocks/>
          </p:cNvSpPr>
          <p:nvPr/>
        </p:nvSpPr>
        <p:spPr>
          <a:xfrm>
            <a:off x="1130198" y="2440272"/>
            <a:ext cx="8623402" cy="221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Joker </a:t>
            </a:r>
            <a:r>
              <a:rPr lang="en-US" dirty="0" err="1"/>
              <a:t>karakter</a:t>
            </a:r>
            <a:r>
              <a:rPr lang="tr-TR" dirty="0"/>
              <a:t>;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,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yerel</a:t>
            </a:r>
            <a:r>
              <a:rPr lang="en-US" dirty="0"/>
              <a:t>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türü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dönüş</a:t>
            </a:r>
            <a:r>
              <a:rPr lang="en-US" dirty="0"/>
              <a:t> </a:t>
            </a:r>
            <a:r>
              <a:rPr lang="en-US" dirty="0" err="1"/>
              <a:t>türü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 </a:t>
            </a:r>
            <a:endParaRPr lang="tr-TR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F0BB82EE-969A-44F7-A27D-CFCAB4B45D92}"/>
              </a:ext>
            </a:extLst>
          </p:cNvPr>
          <p:cNvSpPr txBox="1">
            <a:spLocks/>
          </p:cNvSpPr>
          <p:nvPr/>
        </p:nvSpPr>
        <p:spPr>
          <a:xfrm>
            <a:off x="1130198" y="3134127"/>
            <a:ext cx="8623402" cy="221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Joker </a:t>
            </a:r>
            <a:r>
              <a:rPr lang="en-US" dirty="0" err="1"/>
              <a:t>karakterler</a:t>
            </a:r>
            <a:r>
              <a:rPr lang="en-US" dirty="0"/>
              <a:t>,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jenerik</a:t>
            </a:r>
            <a:r>
              <a:rPr lang="en-US" dirty="0"/>
              <a:t> </a:t>
            </a:r>
            <a:r>
              <a:rPr lang="tr-TR" dirty="0"/>
              <a:t>yapılar için </a:t>
            </a:r>
            <a:r>
              <a:rPr lang="en-US" dirty="0" err="1"/>
              <a:t>kullanışlıdır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88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F5780-739B-4E6E-BC39-6267918B535A}"/>
              </a:ext>
            </a:extLst>
          </p:cNvPr>
          <p:cNvSpPr txBox="1"/>
          <p:nvPr/>
        </p:nvSpPr>
        <p:spPr>
          <a:xfrm>
            <a:off x="8801216" y="127661"/>
            <a:ext cx="3112878" cy="644791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tr-TR" sz="41300" dirty="0">
                <a:solidFill>
                  <a:srgbClr val="A3A3A3"/>
                </a:solidFill>
                <a:latin typeface="Consolas" panose="020B0609020204030204" pitchFamily="49" charset="0"/>
              </a:rPr>
              <a:t>?</a:t>
            </a:r>
            <a:endParaRPr lang="tr-TR" sz="41300" dirty="0">
              <a:solidFill>
                <a:srgbClr val="A3A3A3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Joker Karakterler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8" y="1624569"/>
            <a:ext cx="8623402" cy="589714"/>
          </a:xfrm>
        </p:spPr>
        <p:txBody>
          <a:bodyPr>
            <a:normAutofit/>
          </a:bodyPr>
          <a:lstStyle/>
          <a:p>
            <a:r>
              <a:rPr lang="tr-TR" dirty="0"/>
              <a:t>Joker karakterler, sınırsız ve sınırlı olmak üzere ikiye ayrılır.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A4CCC-3F51-4FD1-B8BE-050F22F5229F}"/>
              </a:ext>
            </a:extLst>
          </p:cNvPr>
          <p:cNvSpPr txBox="1"/>
          <p:nvPr/>
        </p:nvSpPr>
        <p:spPr>
          <a:xfrm>
            <a:off x="2570952" y="3397337"/>
            <a:ext cx="5741894" cy="830997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parcaDegistir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B8D7A3"/>
                </a:solidFill>
                <a:latin typeface="Consolas" panose="020B0609020204030204" pitchFamily="49" charset="0"/>
              </a:rPr>
              <a:t>List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&lt;?&gt;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liste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parca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liste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parca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69D85"/>
                </a:solidFill>
                <a:latin typeface="Consolas" panose="020B0609020204030204" pitchFamily="49" charset="0"/>
              </a:rPr>
              <a:t>" parçası değiştirildi."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200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9E56B987-5604-4357-AEDA-B41385A4723E}"/>
              </a:ext>
            </a:extLst>
          </p:cNvPr>
          <p:cNvSpPr txBox="1">
            <a:spLocks/>
          </p:cNvSpPr>
          <p:nvPr/>
        </p:nvSpPr>
        <p:spPr>
          <a:xfrm>
            <a:off x="1132762" y="2430451"/>
            <a:ext cx="8623402" cy="75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/>
              <a:t>Sınırsız Joker Karakter</a:t>
            </a:r>
            <a:r>
              <a:rPr lang="tr-TR" dirty="0"/>
              <a:t>: Kalıtımla sınırlandırılmamış joker karakteri anlamına gelir. Genellikle tipi belirli olmayan verileri okumak için kullanılır.</a:t>
            </a:r>
          </a:p>
          <a:p>
            <a:endParaRPr lang="tr-TR" dirty="0"/>
          </a:p>
          <a:p>
            <a:pPr marL="0" indent="0">
              <a:buFont typeface="Wingdings 3" charset="2"/>
              <a:buNone/>
            </a:pP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21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7F5780-739B-4E6E-BC39-6267918B535A}"/>
              </a:ext>
            </a:extLst>
          </p:cNvPr>
          <p:cNvSpPr txBox="1"/>
          <p:nvPr/>
        </p:nvSpPr>
        <p:spPr>
          <a:xfrm>
            <a:off x="8801216" y="127661"/>
            <a:ext cx="3112878" cy="644791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tr-TR" sz="41300" dirty="0">
                <a:solidFill>
                  <a:srgbClr val="A3A3A3"/>
                </a:solidFill>
                <a:latin typeface="Consolas" panose="020B0609020204030204" pitchFamily="49" charset="0"/>
              </a:rPr>
              <a:t>?</a:t>
            </a:r>
            <a:endParaRPr lang="tr-TR" sz="41300" dirty="0">
              <a:solidFill>
                <a:srgbClr val="A3A3A3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Joker Karakterler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8" y="1624569"/>
            <a:ext cx="8623402" cy="661432"/>
          </a:xfrm>
        </p:spPr>
        <p:txBody>
          <a:bodyPr>
            <a:normAutofit/>
          </a:bodyPr>
          <a:lstStyle/>
          <a:p>
            <a:r>
              <a:rPr lang="tr-TR" b="1" dirty="0"/>
              <a:t>Sınırlı Joker Karakter</a:t>
            </a:r>
            <a:r>
              <a:rPr lang="tr-TR" dirty="0"/>
              <a:t>: Kalıtımla sınırlandırılmış joker karakteri anlamına gelir. Kendi içinde üst sınırlı ve alt sınırlı olmak üzere ikiye ayrılır.</a:t>
            </a:r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1F11F-8A67-45CB-BF14-82C1437D1267}"/>
              </a:ext>
            </a:extLst>
          </p:cNvPr>
          <p:cNvSpPr txBox="1"/>
          <p:nvPr/>
        </p:nvSpPr>
        <p:spPr>
          <a:xfrm>
            <a:off x="3982406" y="5624557"/>
            <a:ext cx="5908213" cy="76944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parcaDegistir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ArrayList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&lt;?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MotorParcasi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liste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1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parca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liste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tr-TR" sz="11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1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 err="1">
                <a:solidFill>
                  <a:srgbClr val="FFFFFF"/>
                </a:solidFill>
                <a:latin typeface="Consolas" panose="020B0609020204030204" pitchFamily="49" charset="0"/>
              </a:rPr>
              <a:t>parca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tr-TR" sz="11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D69D85"/>
                </a:solidFill>
                <a:latin typeface="Consolas" panose="020B0609020204030204" pitchFamily="49" charset="0"/>
              </a:rPr>
              <a:t>" parçası değiştirildi."</a:t>
            </a:r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1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89501-7DE0-49A9-A301-E99E0E04E81D}"/>
              </a:ext>
            </a:extLst>
          </p:cNvPr>
          <p:cNvGrpSpPr/>
          <p:nvPr/>
        </p:nvGrpSpPr>
        <p:grpSpPr>
          <a:xfrm>
            <a:off x="1289643" y="3298195"/>
            <a:ext cx="9612715" cy="994881"/>
            <a:chOff x="277905" y="3298195"/>
            <a:chExt cx="9612715" cy="9948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1B3996-3F53-4316-8C8E-BF24C0A6E66F}"/>
                </a:ext>
              </a:extLst>
            </p:cNvPr>
            <p:cNvSpPr txBox="1"/>
            <p:nvPr/>
          </p:nvSpPr>
          <p:spPr>
            <a:xfrm>
              <a:off x="3982406" y="3410914"/>
              <a:ext cx="5908214" cy="769441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void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parcaDegistir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ArrayList</a:t>
              </a:r>
              <a:r>
                <a:rPr lang="tr-TR" sz="11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&lt;?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extends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MotorParcasi</a:t>
              </a:r>
              <a:r>
                <a:rPr lang="tr-TR" sz="11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&gt;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liste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/>
              <a:r>
                <a:rPr lang="tr-TR" sz="11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	</a:t>
              </a:r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for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Object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parca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: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liste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tr-TR" sz="11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	</a:t>
              </a:r>
              <a:r>
                <a:rPr lang="tr-TR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tr-TR" sz="1100" dirty="0" err="1">
                  <a:solidFill>
                    <a:srgbClr val="B4B4B4"/>
                  </a:solidFill>
                  <a:latin typeface="Consolas" panose="020B0609020204030204" pitchFamily="49" charset="0"/>
                </a:rPr>
                <a:t>.</a:t>
              </a:r>
              <a:r>
                <a:rPr lang="tr-TR" sz="11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out</a:t>
              </a:r>
              <a:r>
                <a:rPr lang="tr-TR" sz="1100" dirty="0" err="1">
                  <a:solidFill>
                    <a:srgbClr val="B4B4B4"/>
                  </a:solidFill>
                  <a:latin typeface="Consolas" panose="020B0609020204030204" pitchFamily="49" charset="0"/>
                </a:rPr>
                <a:t>.</a:t>
              </a:r>
              <a:r>
                <a:rPr lang="tr-TR" sz="11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println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parca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+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D69D85"/>
                  </a:solidFill>
                  <a:latin typeface="Consolas" panose="020B0609020204030204" pitchFamily="49" charset="0"/>
                </a:rPr>
                <a:t>" parçası değiştirildi."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tr-TR" sz="11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}</a:t>
              </a:r>
              <a:endParaRPr lang="tr-TR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A1D806-C3A5-4177-8C22-B5E0BC9F7D2B}"/>
                </a:ext>
              </a:extLst>
            </p:cNvPr>
            <p:cNvSpPr txBox="1"/>
            <p:nvPr/>
          </p:nvSpPr>
          <p:spPr>
            <a:xfrm>
              <a:off x="277906" y="3298195"/>
              <a:ext cx="2852209" cy="261610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Motor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{}</a:t>
              </a:r>
              <a:endParaRPr lang="tr-TR" sz="1100" dirty="0"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DFD0C1-3FE7-4511-AA3A-7E1D98A02F11}"/>
                </a:ext>
              </a:extLst>
            </p:cNvPr>
            <p:cNvSpPr txBox="1"/>
            <p:nvPr/>
          </p:nvSpPr>
          <p:spPr>
            <a:xfrm>
              <a:off x="277905" y="3667619"/>
              <a:ext cx="2852210" cy="261610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MotorParcasi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extends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Motor</a:t>
              </a:r>
              <a:r>
                <a:rPr lang="tr-TR" sz="11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1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{}</a:t>
              </a:r>
              <a:endParaRPr lang="tr-TR" sz="1100" dirty="0"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E3F852-945C-483E-B55D-01AEA0C23971}"/>
                </a:ext>
              </a:extLst>
            </p:cNvPr>
            <p:cNvSpPr txBox="1"/>
            <p:nvPr/>
          </p:nvSpPr>
          <p:spPr>
            <a:xfrm>
              <a:off x="277905" y="4031466"/>
              <a:ext cx="2852209" cy="261610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tr-TR" sz="105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tr-TR" sz="10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050" dirty="0">
                  <a:solidFill>
                    <a:srgbClr val="4EC9B0"/>
                  </a:solidFill>
                  <a:latin typeface="Consolas" panose="020B0609020204030204" pitchFamily="49" charset="0"/>
                </a:rPr>
                <a:t>Piston</a:t>
              </a:r>
              <a:r>
                <a:rPr lang="tr-TR" sz="10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05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extends</a:t>
              </a:r>
              <a:r>
                <a:rPr lang="tr-TR" sz="10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05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MotorParcasi</a:t>
              </a:r>
              <a:r>
                <a:rPr lang="tr-TR" sz="10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05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{}</a:t>
              </a:r>
              <a:endParaRPr lang="tr-TR" sz="1050" dirty="0"/>
            </a:p>
          </p:txBody>
        </p:sp>
      </p:grp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54DF3D28-B93D-434F-9228-2C040175EB78}"/>
              </a:ext>
            </a:extLst>
          </p:cNvPr>
          <p:cNvSpPr txBox="1">
            <a:spLocks/>
          </p:cNvSpPr>
          <p:nvPr/>
        </p:nvSpPr>
        <p:spPr>
          <a:xfrm>
            <a:off x="1130198" y="2366872"/>
            <a:ext cx="8623402" cy="87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b="1" dirty="0"/>
              <a:t>Üst Sınırlı Joker Karakter</a:t>
            </a:r>
            <a:r>
              <a:rPr lang="tr-TR" dirty="0"/>
              <a:t>: Kalıtım yapısını </a:t>
            </a:r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tr-TR" dirty="0"/>
              <a:t> anahtar kelimesi ile kullanır. Kendisi ve alt sınıflar ile sınırlanır. Genellikle listeden okuma için kullanılır.</a:t>
            </a: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B475902D-7E27-475A-B1F6-46E641E651AF}"/>
              </a:ext>
            </a:extLst>
          </p:cNvPr>
          <p:cNvSpPr txBox="1">
            <a:spLocks/>
          </p:cNvSpPr>
          <p:nvPr/>
        </p:nvSpPr>
        <p:spPr>
          <a:xfrm>
            <a:off x="1130198" y="4698765"/>
            <a:ext cx="8623402" cy="66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b="1" dirty="0"/>
              <a:t>Alt Sınırlı Joker Karakter</a:t>
            </a:r>
            <a:r>
              <a:rPr lang="tr-TR" dirty="0"/>
              <a:t>: Kalıtım yapısını </a:t>
            </a:r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tr-TR" dirty="0"/>
              <a:t> anahtar kelimesi ile kullanılır. Kendisi ve üst sınıflar ile sınırlanır. Genellikle listeye ekleme için kullanılır.</a:t>
            </a:r>
          </a:p>
        </p:txBody>
      </p:sp>
    </p:spTree>
    <p:extLst>
      <p:ext uri="{BB962C8B-B14F-4D97-AF65-F5344CB8AC3E}">
        <p14:creationId xmlns:p14="http://schemas.microsoft.com/office/powerpoint/2010/main" val="137604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Tür Silinmesi ve Aşırı Yükleme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7" y="1624568"/>
            <a:ext cx="10085883" cy="3897691"/>
          </a:xfrm>
        </p:spPr>
        <p:txBody>
          <a:bodyPr>
            <a:normAutofit/>
          </a:bodyPr>
          <a:lstStyle/>
          <a:p>
            <a:r>
              <a:rPr lang="tr-TR" dirty="0"/>
              <a:t>Java'daki jenerikler, derleme zamanında tip denetimi sağlamak için Java 5 sürümü ile eklenmiştir.</a:t>
            </a:r>
          </a:p>
          <a:p>
            <a:r>
              <a:rPr lang="tr-TR" dirty="0"/>
              <a:t>Fakat tip denetimi sadece derleme zamanında sağlanır, çalışma anında zamanında sağlanmaz.</a:t>
            </a:r>
          </a:p>
          <a:p>
            <a:r>
              <a:rPr lang="tr-TR" dirty="0"/>
              <a:t>Örneğin, geliştirilme aşamasında jenerik yapıdaki sınıf parametresi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endParaRPr lang="tr-TR" dirty="0"/>
          </a:p>
          <a:p>
            <a:r>
              <a:rPr lang="tr-TR" dirty="0"/>
              <a:t>derlemeden sonra aşağıdaki gibi jenerik yapıyı göremeyiz.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BEF11-0273-4CE1-9A0A-9FC2CFA8B8E3}"/>
              </a:ext>
            </a:extLst>
          </p:cNvPr>
          <p:cNvSpPr txBox="1"/>
          <p:nvPr/>
        </p:nvSpPr>
        <p:spPr>
          <a:xfrm>
            <a:off x="4193352" y="3593457"/>
            <a:ext cx="3805296" cy="27699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fonkisyon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sinif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{...}</a:t>
            </a:r>
            <a:endParaRPr lang="tr-T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A0F14-6E40-499C-8999-1DFB971557A7}"/>
              </a:ext>
            </a:extLst>
          </p:cNvPr>
          <p:cNvSpPr txBox="1"/>
          <p:nvPr/>
        </p:nvSpPr>
        <p:spPr>
          <a:xfrm>
            <a:off x="4193352" y="4732414"/>
            <a:ext cx="3805296" cy="27699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fonkisyon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sinif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{...}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8511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Tür Silinmesi ve Aşırı Yükleme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98" y="1624568"/>
            <a:ext cx="8623402" cy="3897691"/>
          </a:xfrm>
        </p:spPr>
        <p:txBody>
          <a:bodyPr>
            <a:normAutofit/>
          </a:bodyPr>
          <a:lstStyle/>
          <a:p>
            <a:r>
              <a:rPr lang="tr-TR" dirty="0"/>
              <a:t>Bu durum aşırı yüklemede derleme hatasına yol açabilir.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E60B8-C2E9-4418-8C43-82A4B951AF2A}"/>
              </a:ext>
            </a:extLst>
          </p:cNvPr>
          <p:cNvGrpSpPr/>
          <p:nvPr/>
        </p:nvGrpSpPr>
        <p:grpSpPr>
          <a:xfrm>
            <a:off x="4193352" y="2378912"/>
            <a:ext cx="3805296" cy="726852"/>
            <a:chOff x="4340479" y="2378912"/>
            <a:chExt cx="3805296" cy="7268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0F1ADA-1663-4138-BCE2-B4AD7C547EEA}"/>
                </a:ext>
              </a:extLst>
            </p:cNvPr>
            <p:cNvSpPr txBox="1"/>
            <p:nvPr/>
          </p:nvSpPr>
          <p:spPr>
            <a:xfrm>
              <a:off x="4340479" y="2378912"/>
              <a:ext cx="3805296" cy="276999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void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fonkisyon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{...}</a:t>
              </a:r>
              <a:endParaRPr lang="tr-TR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E662BC-DFB4-4745-843E-E151094D190F}"/>
                </a:ext>
              </a:extLst>
            </p:cNvPr>
            <p:cNvSpPr txBox="1"/>
            <p:nvPr/>
          </p:nvSpPr>
          <p:spPr>
            <a:xfrm>
              <a:off x="4340479" y="2828765"/>
              <a:ext cx="3805296" cy="276999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void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fonkisyon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&lt;</a:t>
              </a:r>
              <a:r>
                <a:rPr lang="tr-TR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T</a:t>
              </a:r>
              <a:r>
                <a:rPr lang="tr-TR" sz="12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&gt;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{...}</a:t>
              </a:r>
              <a:endParaRPr lang="tr-TR" sz="1200" dirty="0"/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05828078-860B-4D87-BB7A-BB3572E842E6}"/>
              </a:ext>
            </a:extLst>
          </p:cNvPr>
          <p:cNvSpPr/>
          <p:nvPr/>
        </p:nvSpPr>
        <p:spPr>
          <a:xfrm rot="5400000">
            <a:off x="5361963" y="3755671"/>
            <a:ext cx="1468073" cy="701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tr-TR" sz="1100" dirty="0"/>
              <a:t>D</a:t>
            </a:r>
          </a:p>
          <a:p>
            <a:pPr algn="ctr"/>
            <a:r>
              <a:rPr lang="tr-TR" sz="1100" dirty="0"/>
              <a:t>E</a:t>
            </a:r>
          </a:p>
          <a:p>
            <a:pPr algn="ctr"/>
            <a:r>
              <a:rPr lang="tr-TR" sz="1100" dirty="0"/>
              <a:t>R</a:t>
            </a:r>
          </a:p>
          <a:p>
            <a:pPr algn="ctr"/>
            <a:r>
              <a:rPr lang="tr-TR" sz="1100" dirty="0"/>
              <a:t>L</a:t>
            </a:r>
          </a:p>
          <a:p>
            <a:pPr algn="ctr"/>
            <a:r>
              <a:rPr lang="tr-TR" sz="1100" dirty="0"/>
              <a:t>E</a:t>
            </a:r>
          </a:p>
          <a:p>
            <a:pPr algn="ctr"/>
            <a:r>
              <a:rPr lang="tr-TR" sz="1100" dirty="0"/>
              <a:t>M</a:t>
            </a:r>
          </a:p>
          <a:p>
            <a:pPr algn="ctr"/>
            <a:r>
              <a:rPr lang="tr-TR" sz="1100" dirty="0"/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595E02-9F47-4217-A5C4-F4480CB89E22}"/>
              </a:ext>
            </a:extLst>
          </p:cNvPr>
          <p:cNvGrpSpPr/>
          <p:nvPr/>
        </p:nvGrpSpPr>
        <p:grpSpPr>
          <a:xfrm>
            <a:off x="4193352" y="5106680"/>
            <a:ext cx="6053018" cy="907827"/>
            <a:chOff x="7302173" y="5599746"/>
            <a:chExt cx="6053018" cy="9078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30FE39-F9A0-4DEE-ADEB-1C76083F4650}"/>
                </a:ext>
              </a:extLst>
            </p:cNvPr>
            <p:cNvSpPr txBox="1"/>
            <p:nvPr/>
          </p:nvSpPr>
          <p:spPr>
            <a:xfrm>
              <a:off x="7302173" y="5599746"/>
              <a:ext cx="3805296" cy="276999"/>
            </a:xfrm>
            <a:prstGeom prst="rect">
              <a:avLst/>
            </a:prstGeom>
            <a:solidFill>
              <a:srgbClr val="1E1E1E"/>
            </a:solidFill>
            <a:ln w="38100">
              <a:solidFill>
                <a:srgbClr val="DE3F44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void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u="sng" dirty="0">
                  <a:solidFill>
                    <a:srgbClr val="FFFFFF"/>
                  </a:solidFill>
                  <a:latin typeface="Consolas" panose="020B0609020204030204" pitchFamily="49" charset="0"/>
                </a:rPr>
                <a:t>fonksiyon</a:t>
              </a:r>
              <a:r>
                <a:rPr lang="tr-TR" sz="1200" u="sng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u="sng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u="sng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u="sng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u="sng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{...}</a:t>
              </a:r>
              <a:endParaRPr lang="tr-T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89C7B1-3231-43E3-8E15-6D6EF920F3BB}"/>
                </a:ext>
              </a:extLst>
            </p:cNvPr>
            <p:cNvSpPr txBox="1"/>
            <p:nvPr/>
          </p:nvSpPr>
          <p:spPr>
            <a:xfrm>
              <a:off x="7302173" y="6049599"/>
              <a:ext cx="3805296" cy="276999"/>
            </a:xfrm>
            <a:prstGeom prst="rect">
              <a:avLst/>
            </a:prstGeom>
            <a:solidFill>
              <a:srgbClr val="1E1E1E"/>
            </a:solidFill>
            <a:ln w="38100">
              <a:solidFill>
                <a:srgbClr val="DE3F44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void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u="sng" dirty="0">
                  <a:solidFill>
                    <a:srgbClr val="FFFFFF"/>
                  </a:solidFill>
                  <a:latin typeface="Consolas" panose="020B0609020204030204" pitchFamily="49" charset="0"/>
                </a:rPr>
                <a:t>fonksiyon</a:t>
              </a:r>
              <a:r>
                <a:rPr lang="tr-TR" sz="1200" u="sng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tr-TR" sz="1100" u="sng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u="sng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u="sng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200" u="sng" dirty="0">
                  <a:solidFill>
                    <a:srgbClr val="DCDCDC"/>
                  </a:solidFill>
                  <a:latin typeface="Consolas" panose="020B0609020204030204" pitchFamily="49" charset="0"/>
                </a:rPr>
                <a:t>)</a:t>
              </a:r>
              <a:r>
                <a:rPr lang="tr-TR" sz="12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2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{...}</a:t>
              </a:r>
              <a:endParaRPr lang="tr-TR" sz="12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988BC3-B1C2-4AC7-AAEE-4260224E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4091" y="6326598"/>
              <a:ext cx="4991100" cy="180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32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51" y="1607487"/>
            <a:ext cx="7106162" cy="4626403"/>
          </a:xfrm>
        </p:spPr>
        <p:txBody>
          <a:bodyPr>
            <a:normAutofit/>
          </a:bodyPr>
          <a:lstStyle/>
          <a:p>
            <a:r>
              <a:rPr lang="tr-TR" dirty="0"/>
              <a:t>Çeşitli ürünlerin satışını gerçekleştiren bir işletme olduğunu düşünelim.</a:t>
            </a:r>
          </a:p>
          <a:p>
            <a:endParaRPr lang="tr-TR" dirty="0"/>
          </a:p>
          <a:p>
            <a:r>
              <a:rPr lang="tr-TR" dirty="0"/>
              <a:t>İşletme, ürün takibi için ürünleri ve kampanyalar için de müşterileri kayıt altına almak istiyor.</a:t>
            </a:r>
          </a:p>
          <a:p>
            <a:endParaRPr lang="tr-TR" dirty="0"/>
          </a:p>
          <a:p>
            <a:r>
              <a:rPr lang="tr-TR" dirty="0"/>
              <a:t>Bu isterler doğrultusunda sizden bir program yazmanızı istemektedir.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56619-D7C9-4409-A48F-BE8ECEBC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565" y="2006838"/>
            <a:ext cx="3664521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51" y="1607487"/>
            <a:ext cx="7106162" cy="4626403"/>
          </a:xfrm>
        </p:spPr>
        <p:txBody>
          <a:bodyPr>
            <a:normAutofit/>
          </a:bodyPr>
          <a:lstStyle/>
          <a:p>
            <a:r>
              <a:rPr lang="tr-TR" dirty="0"/>
              <a:t>Bu durumda hazırlayacağınız programda ürünler ve müşteriler servisi olmalıdır.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Her servis için, veriyi kayıt etmek için belirli fonksiyonlar olmalıdır. Bunlar;</a:t>
            </a:r>
          </a:p>
          <a:p>
            <a:pPr lvl="1"/>
            <a:r>
              <a:rPr lang="tr-TR" dirty="0"/>
              <a:t>Ekleme</a:t>
            </a:r>
          </a:p>
          <a:p>
            <a:pPr lvl="1"/>
            <a:r>
              <a:rPr lang="tr-TR" dirty="0"/>
              <a:t>Listeleme</a:t>
            </a:r>
          </a:p>
          <a:p>
            <a:pPr lvl="1"/>
            <a:r>
              <a:rPr lang="tr-TR" dirty="0"/>
              <a:t>Getirme</a:t>
            </a:r>
          </a:p>
          <a:p>
            <a:pPr lvl="1"/>
            <a:r>
              <a:rPr lang="tr-TR" dirty="0"/>
              <a:t>Güncelleme</a:t>
            </a:r>
          </a:p>
          <a:p>
            <a:pPr lvl="1"/>
            <a:r>
              <a:rPr lang="tr-TR" dirty="0"/>
              <a:t>Silme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45693-4A82-4611-8CE9-517C816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191" y="2168619"/>
            <a:ext cx="1604660" cy="1246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C65E3E-6DA9-41B4-957E-8D75D5173B95}"/>
              </a:ext>
            </a:extLst>
          </p:cNvPr>
          <p:cNvSpPr txBox="1"/>
          <p:nvPr/>
        </p:nvSpPr>
        <p:spPr>
          <a:xfrm>
            <a:off x="9000587" y="1607487"/>
            <a:ext cx="2241176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Urun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{}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029D4-F57C-45A3-A716-5846D308995D}"/>
              </a:ext>
            </a:extLst>
          </p:cNvPr>
          <p:cNvSpPr txBox="1"/>
          <p:nvPr/>
        </p:nvSpPr>
        <p:spPr>
          <a:xfrm>
            <a:off x="9000587" y="3815571"/>
            <a:ext cx="2241176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Musteri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{}</a:t>
            </a:r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4D3783-FE55-4710-B2BB-EAD5F24D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13" y="4437778"/>
            <a:ext cx="997591" cy="203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7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51" y="1607487"/>
            <a:ext cx="7106162" cy="4626403"/>
          </a:xfrm>
        </p:spPr>
        <p:txBody>
          <a:bodyPr>
            <a:normAutofit/>
          </a:bodyPr>
          <a:lstStyle/>
          <a:p>
            <a:r>
              <a:rPr lang="tr-TR" dirty="0"/>
              <a:t>Jenerik yapıları öğrendiğimize göre servislerimizi jenerik yapıda tasarlayabiliriz.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563F7-875F-4462-B0CB-9DC8A2EDBCBD}"/>
              </a:ext>
            </a:extLst>
          </p:cNvPr>
          <p:cNvSpPr txBox="1"/>
          <p:nvPr/>
        </p:nvSpPr>
        <p:spPr>
          <a:xfrm>
            <a:off x="3048000" y="2361442"/>
            <a:ext cx="6096000" cy="4339650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TemelServis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sz="1200" dirty="0">
                <a:solidFill>
                  <a:srgbClr val="B8D7A3"/>
                </a:solidFill>
                <a:latin typeface="Consolas" panose="020B0609020204030204" pitchFamily="49" charset="0"/>
              </a:rPr>
              <a:t>	</a:t>
            </a:r>
            <a:r>
              <a:rPr lang="nn-NO" sz="1200" dirty="0">
                <a:solidFill>
                  <a:srgbClr val="B8D7A3"/>
                </a:solidFill>
                <a:latin typeface="Consolas" panose="020B0609020204030204" pitchFamily="49" charset="0"/>
              </a:rPr>
              <a:t>List</a:t>
            </a:r>
            <a:r>
              <a:rPr lang="nn-NO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nn-NO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nn-NO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nn-NO" sz="1200" dirty="0">
                <a:solidFill>
                  <a:srgbClr val="FFFFFF"/>
                </a:solidFill>
                <a:latin typeface="Consolas" panose="020B0609020204030204" pitchFamily="49" charset="0"/>
              </a:rPr>
              <a:t> varliklar </a:t>
            </a:r>
            <a:r>
              <a:rPr lang="nn-NO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nn-NO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nn-NO" sz="1200" dirty="0">
                <a:solidFill>
                  <a:srgbClr val="FFFFFF"/>
                </a:solidFill>
                <a:latin typeface="Consolas" panose="020B0609020204030204" pitchFamily="49" charset="0"/>
              </a:rPr>
              <a:t> ArrayList</a:t>
            </a:r>
            <a:r>
              <a:rPr lang="nn-NO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nn-NO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nn-NO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nn-NO" sz="12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nn-NO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latin typeface="Consolas" panose="020B0609020204030204" pitchFamily="49" charset="0"/>
            </a:endParaRPr>
          </a:p>
          <a:p>
            <a:pPr lvl="1"/>
            <a:r>
              <a:rPr lang="tr-TR" sz="1200" dirty="0" err="1">
                <a:solidFill>
                  <a:srgbClr val="B8D7A3"/>
                </a:solidFill>
                <a:latin typeface="Consolas" panose="020B0609020204030204" pitchFamily="49" charset="0"/>
              </a:rPr>
              <a:t>List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hepsiniGetir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varliklar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tr-TR" sz="1200" dirty="0">
              <a:latin typeface="Consolas" panose="020B0609020204030204" pitchFamily="49" charset="0"/>
            </a:endParaRPr>
          </a:p>
          <a:p>
            <a:pPr lvl="1"/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getir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sira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varliklar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get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sira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tr-TR" sz="1200" dirty="0">
              <a:latin typeface="Consolas" panose="020B0609020204030204" pitchFamily="49" charset="0"/>
            </a:endParaRPr>
          </a:p>
          <a:p>
            <a:pPr lvl="1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ekle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varliklar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add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tr-TR" sz="1200" dirty="0">
              <a:latin typeface="Consolas" panose="020B0609020204030204" pitchFamily="49" charset="0"/>
            </a:endParaRPr>
          </a:p>
          <a:p>
            <a:pPr lvl="1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güncelle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sira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varliklar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set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sira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tr-TR" sz="12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lvl="1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sil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Tip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varliklar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remove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varlik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5341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51" y="1607487"/>
            <a:ext cx="10754796" cy="4626403"/>
          </a:xfrm>
        </p:spPr>
        <p:txBody>
          <a:bodyPr>
            <a:normAutofit/>
          </a:bodyPr>
          <a:lstStyle/>
          <a:p>
            <a:r>
              <a:rPr lang="tr-TR" dirty="0"/>
              <a:t>Jenerik servis sınıfını, ürünler ve müşteriler için kullanabiliriz.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E5A5E-9AB7-4047-B9E2-5BF0D215BE7D}"/>
              </a:ext>
            </a:extLst>
          </p:cNvPr>
          <p:cNvSpPr txBox="1"/>
          <p:nvPr/>
        </p:nvSpPr>
        <p:spPr>
          <a:xfrm>
            <a:off x="3703848" y="2517757"/>
            <a:ext cx="5728447" cy="138499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TemelServis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Urun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urunServisi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TemelServis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Urun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pPr algn="l"/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urunServisi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ekle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Urun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urunServisi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ekle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Urun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pPr algn="l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Urun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urun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urunServisi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hepsiniGetir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D69D85"/>
                </a:solidFill>
                <a:latin typeface="Consolas" panose="020B0609020204030204" pitchFamily="49" charset="0"/>
              </a:rPr>
              <a:t>"- "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urun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9624B-A72E-47D2-9AC6-782349DB09BF}"/>
              </a:ext>
            </a:extLst>
          </p:cNvPr>
          <p:cNvSpPr txBox="1"/>
          <p:nvPr/>
        </p:nvSpPr>
        <p:spPr>
          <a:xfrm>
            <a:off x="3703847" y="4260501"/>
            <a:ext cx="5728447" cy="138499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da-DK" sz="1200" dirty="0">
                <a:solidFill>
                  <a:srgbClr val="4EC9B0"/>
                </a:solidFill>
                <a:latin typeface="Consolas" panose="020B0609020204030204" pitchFamily="49" charset="0"/>
              </a:rPr>
              <a:t>TemelServis</a:t>
            </a:r>
            <a:r>
              <a:rPr lang="da-DK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da-DK" sz="1200" dirty="0">
                <a:solidFill>
                  <a:srgbClr val="4EC9B0"/>
                </a:solidFill>
                <a:latin typeface="Consolas" panose="020B0609020204030204" pitchFamily="49" charset="0"/>
              </a:rPr>
              <a:t>Musteri</a:t>
            </a:r>
            <a:r>
              <a:rPr lang="da-DK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da-DK" sz="1200" dirty="0">
                <a:solidFill>
                  <a:srgbClr val="FFFFFF"/>
                </a:solidFill>
                <a:latin typeface="Consolas" panose="020B0609020204030204" pitchFamily="49" charset="0"/>
              </a:rPr>
              <a:t> musteriService </a:t>
            </a:r>
            <a:r>
              <a:rPr lang="da-DK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a-DK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FFFFFF"/>
                </a:solidFill>
                <a:latin typeface="Consolas" panose="020B0609020204030204" pitchFamily="49" charset="0"/>
              </a:rPr>
              <a:t> TemelServis</a:t>
            </a:r>
            <a:r>
              <a:rPr lang="da-DK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da-DK" sz="1200" dirty="0">
                <a:solidFill>
                  <a:srgbClr val="4EC9B0"/>
                </a:solidFill>
                <a:latin typeface="Consolas" panose="020B0609020204030204" pitchFamily="49" charset="0"/>
              </a:rPr>
              <a:t>Musteri</a:t>
            </a:r>
            <a:r>
              <a:rPr lang="da-DK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da-DK" sz="12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da-DK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pPr algn="l"/>
            <a:endParaRPr lang="da-DK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pPr algn="l"/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musteriService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ekle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Musteri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pPr algn="l"/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Musteri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musteri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musteriService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hepsiniGetir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D69D85"/>
                </a:solidFill>
                <a:latin typeface="Consolas" panose="020B0609020204030204" pitchFamily="49" charset="0"/>
              </a:rPr>
              <a:t>"- "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musteri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4D191-17DA-4217-9936-D17FCC43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12" y="2887106"/>
            <a:ext cx="831986" cy="646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7FB29D-FB0C-4B5A-9A38-37B7615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87" y="4371018"/>
            <a:ext cx="569400" cy="11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Örneği 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51" y="1607487"/>
            <a:ext cx="10754796" cy="4626403"/>
          </a:xfrm>
        </p:spPr>
        <p:txBody>
          <a:bodyPr>
            <a:normAutofit/>
          </a:bodyPr>
          <a:lstStyle/>
          <a:p>
            <a:r>
              <a:rPr lang="tr-TR" dirty="0"/>
              <a:t>Daha sonra işletme sipariş bilgilerini de kayıt altına almak istediğinde yapacağımız işlem oldukça basittir.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E5A5E-9AB7-4047-B9E2-5BF0D215BE7D}"/>
              </a:ext>
            </a:extLst>
          </p:cNvPr>
          <p:cNvSpPr txBox="1"/>
          <p:nvPr/>
        </p:nvSpPr>
        <p:spPr>
          <a:xfrm>
            <a:off x="3231776" y="4650348"/>
            <a:ext cx="5728447" cy="12003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TemelServis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Siparis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siparisServisi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TemelServis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Siparis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siparisServisi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ekle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Siparis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endParaRPr lang="tr-TR" sz="12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r>
              <a:rPr lang="tr-T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Siparis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siparis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siparisServisi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hepsiniGetir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tr-TR" sz="1200" dirty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tr-T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out</a:t>
            </a:r>
            <a:r>
              <a:rPr lang="tr-TR" sz="12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println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200" dirty="0">
                <a:solidFill>
                  <a:srgbClr val="D69D85"/>
                </a:solidFill>
                <a:latin typeface="Consolas" panose="020B0609020204030204" pitchFamily="49" charset="0"/>
              </a:rPr>
              <a:t>"- "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tr-TR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siparis</a:t>
            </a:r>
            <a:r>
              <a:rPr lang="tr-TR" sz="12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2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8049A-2260-4643-A6B1-65ED0D0D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20" y="3115667"/>
            <a:ext cx="1171396" cy="1039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8B245-2C5F-4C55-AEE1-65D1BA438311}"/>
              </a:ext>
            </a:extLst>
          </p:cNvPr>
          <p:cNvSpPr txBox="1"/>
          <p:nvPr/>
        </p:nvSpPr>
        <p:spPr>
          <a:xfrm>
            <a:off x="5162478" y="2580600"/>
            <a:ext cx="1867044" cy="307777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Siparis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{}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44645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98943"/>
            <a:ext cx="8911687" cy="1280890"/>
          </a:xfrm>
        </p:spPr>
        <p:txBody>
          <a:bodyPr/>
          <a:lstStyle/>
          <a:p>
            <a:r>
              <a:rPr lang="tr-TR" dirty="0"/>
              <a:t>Jenerik Sınıflara Giriş?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12" y="1778466"/>
            <a:ext cx="6910785" cy="613095"/>
          </a:xfrm>
        </p:spPr>
        <p:txBody>
          <a:bodyPr anchor="t">
            <a:normAutofit/>
          </a:bodyPr>
          <a:lstStyle/>
          <a:p>
            <a:pPr algn="just"/>
            <a:r>
              <a:rPr lang="tr-TR" dirty="0"/>
              <a:t>Jenerik, kelime anlamı olarak tanıtma anlamını taşır.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55882-D0A2-45C7-80FC-C22B7BA6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16" y="1239388"/>
            <a:ext cx="3742533" cy="511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9B57523-3A9D-4705-85FE-73F00B7A4C7C}"/>
              </a:ext>
            </a:extLst>
          </p:cNvPr>
          <p:cNvSpPr txBox="1">
            <a:spLocks/>
          </p:cNvSpPr>
          <p:nvPr/>
        </p:nvSpPr>
        <p:spPr>
          <a:xfrm>
            <a:off x="1092307" y="2391561"/>
            <a:ext cx="6910785" cy="723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Jenerik yapılar nesneye dayalı programlamada spesifik yani belirli olmayan türler için kullanılır.</a:t>
            </a:r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743573A8-E296-4A4E-92AA-7092590CC7C0}"/>
              </a:ext>
            </a:extLst>
          </p:cNvPr>
          <p:cNvSpPr txBox="1">
            <a:spLocks/>
          </p:cNvSpPr>
          <p:nvPr/>
        </p:nvSpPr>
        <p:spPr>
          <a:xfrm>
            <a:off x="1092307" y="3265020"/>
            <a:ext cx="6910785" cy="723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Jenerik yapıda hazırlanan sınıflar, üzerinde çalışacağımız veri tipini sınıfa tanıtabilme imkanı sağlar.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85156F38-F874-4017-A1A0-94A0B049662D}"/>
              </a:ext>
            </a:extLst>
          </p:cNvPr>
          <p:cNvSpPr txBox="1">
            <a:spLocks/>
          </p:cNvSpPr>
          <p:nvPr/>
        </p:nvSpPr>
        <p:spPr>
          <a:xfrm>
            <a:off x="1092307" y="4221569"/>
            <a:ext cx="6910785" cy="723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Böylece aynı işleve sahip kodların, farklı türler üzerinden çalışması sağlanabilir. </a:t>
            </a:r>
          </a:p>
        </p:txBody>
      </p:sp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Sonuç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79" y="1708458"/>
            <a:ext cx="8623402" cy="3897691"/>
          </a:xfrm>
        </p:spPr>
        <p:txBody>
          <a:bodyPr>
            <a:normAutofit/>
          </a:bodyPr>
          <a:lstStyle/>
          <a:p>
            <a:r>
              <a:rPr lang="tr-TR" dirty="0"/>
              <a:t>Java’da jenerik sınıflar, programcının işini kolaylaştırdığı ve hata olasılığını azalttığı için büyük bir öneme sahiptir.</a:t>
            </a:r>
          </a:p>
          <a:p>
            <a:endParaRPr lang="tr-TR" dirty="0"/>
          </a:p>
          <a:p>
            <a:r>
              <a:rPr lang="tr-TR" dirty="0"/>
              <a:t>Jenerikler, derleme zamanında tür doğruluğunu zorunlu kılar. </a:t>
            </a:r>
          </a:p>
          <a:p>
            <a:endParaRPr lang="tr-TR" dirty="0"/>
          </a:p>
          <a:p>
            <a:r>
              <a:rPr lang="tr-TR" dirty="0"/>
              <a:t>Ve böylelikle en önemlisi, uygulamalarımıza herhangi bir ek yüke neden olmadan genel algoritmaların uygulanmasını sağlar.</a:t>
            </a:r>
          </a:p>
          <a:p>
            <a:endParaRPr lang="tr-TR" dirty="0"/>
          </a:p>
          <a:p>
            <a:r>
              <a:rPr lang="tr-TR" dirty="0"/>
              <a:t>Bu sunum, jeneriklerin temel ayrıntılarını ve programları tip güvenliği ile genişletmek için nasıl kullanılabileceğini sağlamaya yöneliktir.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4015A-F813-4D9F-9616-C630D6D3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673" y="3642228"/>
            <a:ext cx="1383052" cy="131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5D50E9-7ECC-4FA3-A40B-A1479258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673" y="4680385"/>
            <a:ext cx="2115495" cy="1646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BCF5D-BF2E-4207-9F5F-D0B034E3E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673" y="531552"/>
            <a:ext cx="1139208" cy="8775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471CFA-282D-4E32-810B-73C9D53AB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0673" y="1410326"/>
            <a:ext cx="1317011" cy="1037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DA4489-C500-41DF-BE06-5AD37D1AF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0673" y="2459601"/>
            <a:ext cx="1329711" cy="1170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E303C-5C4B-4E5B-AFF4-F414AEF10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01408" y="1575276"/>
            <a:ext cx="1588796" cy="1233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CCECE-226D-4559-A144-0F93B1214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84841" y="3175257"/>
            <a:ext cx="1172229" cy="910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2F702F-3B9E-4AD4-8B2F-12BADA7A6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-209807" y="4452653"/>
            <a:ext cx="622160" cy="11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3017" y="2133600"/>
            <a:ext cx="8915400" cy="3777622"/>
          </a:xfrm>
        </p:spPr>
        <p:txBody>
          <a:bodyPr>
            <a:normAutofit fontScale="85000" lnSpcReduction="10000"/>
          </a:bodyPr>
          <a:lstStyle/>
          <a:p>
            <a:r>
              <a:rPr lang="tr-TR" dirty="0" err="1"/>
              <a:t>Generic</a:t>
            </a:r>
            <a:r>
              <a:rPr lang="tr-TR" dirty="0"/>
              <a:t> </a:t>
            </a:r>
            <a:r>
              <a:rPr lang="tr-TR" dirty="0" err="1"/>
              <a:t>Types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2"/>
              </a:rPr>
              <a:t>https://docs.oracle.com/javase/tutorial/java/generics/types.html</a:t>
            </a:r>
            <a:r>
              <a:rPr lang="tr-TR" dirty="0"/>
              <a:t>)</a:t>
            </a:r>
          </a:p>
          <a:p>
            <a:r>
              <a:rPr lang="tr-TR" dirty="0" err="1"/>
              <a:t>Generics</a:t>
            </a:r>
            <a:r>
              <a:rPr lang="tr-TR" dirty="0"/>
              <a:t> in Java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3"/>
              </a:rPr>
              <a:t>https://www.javatpoint.com/generics-in-java</a:t>
            </a:r>
            <a:r>
              <a:rPr lang="tr-TR" dirty="0"/>
              <a:t>)</a:t>
            </a:r>
          </a:p>
          <a:p>
            <a:r>
              <a:rPr lang="en-US" dirty="0"/>
              <a:t>The Basics of Java Generics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4"/>
              </a:rPr>
              <a:t>https://www.baeldung.com/java-generics</a:t>
            </a:r>
            <a:r>
              <a:rPr lang="tr-TR" dirty="0"/>
              <a:t>)</a:t>
            </a:r>
          </a:p>
          <a:p>
            <a:r>
              <a:rPr lang="tr-TR" dirty="0"/>
              <a:t>Java </a:t>
            </a:r>
            <a:r>
              <a:rPr lang="tr-TR" dirty="0" err="1"/>
              <a:t>Generics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Tutorial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5"/>
              </a:rPr>
              <a:t>https://www.journaldev.com/1663/java-generics-example-method-class-interface</a:t>
            </a:r>
            <a:r>
              <a:rPr lang="tr-TR" dirty="0"/>
              <a:t>)</a:t>
            </a:r>
          </a:p>
          <a:p>
            <a:r>
              <a:rPr lang="tr-TR" dirty="0"/>
              <a:t>Java </a:t>
            </a:r>
            <a:r>
              <a:rPr lang="tr-TR" dirty="0" err="1"/>
              <a:t>Generics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6"/>
              </a:rPr>
              <a:t>https://www.programiz.com/java-programming/generics</a:t>
            </a:r>
            <a:r>
              <a:rPr lang="tr-TR" dirty="0"/>
              <a:t>)</a:t>
            </a:r>
          </a:p>
          <a:p>
            <a:r>
              <a:rPr lang="tr-TR" dirty="0"/>
              <a:t>Java’da </a:t>
            </a:r>
            <a:r>
              <a:rPr lang="tr-TR" dirty="0" err="1"/>
              <a:t>Generics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7"/>
              </a:rPr>
              <a:t>https://medium.com/bili%C5%9Fim-hareketi/java-generics-7948a2da58d3</a:t>
            </a:r>
            <a:r>
              <a:rPr lang="tr-TR" dirty="0"/>
              <a:t>)</a:t>
            </a:r>
          </a:p>
          <a:p>
            <a:r>
              <a:rPr lang="tr-TR" dirty="0" err="1"/>
              <a:t>Generics</a:t>
            </a:r>
            <a:r>
              <a:rPr lang="tr-TR" dirty="0"/>
              <a:t> in Java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8"/>
              </a:rPr>
              <a:t>https://www.geeksforgeeks.org/generics-in-java/</a:t>
            </a:r>
            <a:r>
              <a:rPr lang="tr-TR" dirty="0"/>
              <a:t>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:a16="http://schemas.microsoft.com/office/drawing/2014/main" id="{B9692603-E4BF-4B67-BABB-587E14D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hlinkClick r:id="rId10"/>
            <a:extLst>
              <a:ext uri="{FF2B5EF4-FFF2-40B4-BE49-F238E27FC236}">
                <a16:creationId xmlns:a16="http://schemas.microsoft.com/office/drawing/2014/main" id="{E615FC51-021C-4530-9CCB-7B39F7838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4742" y="4953001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04E655F6-73B9-4FAB-871E-DBA2FF42B388}"/>
              </a:ext>
            </a:extLst>
          </p:cNvPr>
          <p:cNvSpPr/>
          <p:nvPr/>
        </p:nvSpPr>
        <p:spPr>
          <a:xfrm>
            <a:off x="9297466" y="6375757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89562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984641"/>
            <a:ext cx="7768206" cy="888718"/>
          </a:xfrm>
        </p:spPr>
        <p:txBody>
          <a:bodyPr anchor="ctr"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46176" y="4529540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sz="1400" b="1" dirty="0">
                <a:solidFill>
                  <a:schemeClr val="tx1"/>
                </a:solidFill>
              </a:rPr>
              <a:t>Ahmet Çetinkaya 1811404008</a:t>
            </a:r>
          </a:p>
          <a:p>
            <a:r>
              <a:rPr lang="tr-TR" dirty="0">
                <a:solidFill>
                  <a:schemeClr val="tx1"/>
                </a:solidFill>
              </a:rPr>
              <a:t>E-posta                       : </a:t>
            </a:r>
            <a:r>
              <a:rPr lang="tr-TR" sz="1600" dirty="0">
                <a:solidFill>
                  <a:schemeClr val="tx1"/>
                </a:solidFill>
              </a:rPr>
              <a:t>mail@ahmetcetinkaya.info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12/06/2021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842154" y="24593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745173" y="103740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Nesneye Dayalı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Resim 11">
            <a:hlinkClick r:id="rId3"/>
            <a:extLst>
              <a:ext uri="{FF2B5EF4-FFF2-40B4-BE49-F238E27FC236}">
                <a16:creationId xmlns:a16="http://schemas.microsoft.com/office/drawing/2014/main" id="{6BDD6285-D7B4-4236-9241-3C7798F7D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7" y="-28029"/>
            <a:ext cx="1778435" cy="1633526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9CA692D3-0526-46AB-B8B6-5B201CEEFBC0}"/>
              </a:ext>
            </a:extLst>
          </p:cNvPr>
          <p:cNvSpPr/>
          <p:nvPr/>
        </p:nvSpPr>
        <p:spPr>
          <a:xfrm>
            <a:off x="490929" y="1405544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2" descr="Object Oriented Programming: A curated set of resources">
            <a:extLst>
              <a:ext uri="{FF2B5EF4-FFF2-40B4-BE49-F238E27FC236}">
                <a16:creationId xmlns:a16="http://schemas.microsoft.com/office/drawing/2014/main" id="{A7580241-F7E6-4A4F-B885-D5520F181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 bwMode="auto">
          <a:xfrm>
            <a:off x="9306374" y="212981"/>
            <a:ext cx="2559953" cy="1822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84580"/>
            <a:ext cx="10408642" cy="819225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Java’da jenerik sınıf oluşturmak için sınıf isminden hemen sonra dik açılı ayraçlar arasında tür parametresi kullanılır.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71AF8-9402-4506-8B63-4A65163FA5E0}"/>
              </a:ext>
            </a:extLst>
          </p:cNvPr>
          <p:cNvSpPr txBox="1"/>
          <p:nvPr/>
        </p:nvSpPr>
        <p:spPr>
          <a:xfrm>
            <a:off x="3048699" y="2563525"/>
            <a:ext cx="6469024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{}</a:t>
            </a:r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D364501E-4BDF-4B32-BA7D-1E2F9A2BA2C4}"/>
              </a:ext>
            </a:extLst>
          </p:cNvPr>
          <p:cNvSpPr txBox="1">
            <a:spLocks/>
          </p:cNvSpPr>
          <p:nvPr/>
        </p:nvSpPr>
        <p:spPr>
          <a:xfrm>
            <a:off x="1095970" y="3151682"/>
            <a:ext cx="10408642" cy="18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Tür parametresi, Java isimlendirme standartları gereği genellikle Tür (</a:t>
            </a:r>
            <a:r>
              <a:rPr lang="tr-TR" dirty="0" err="1"/>
              <a:t>Type</a:t>
            </a:r>
            <a:r>
              <a:rPr lang="tr-TR" dirty="0"/>
              <a:t>) kelimesine karşılık olarak ‘T’ harfiyle gösterilir.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2056733-2EBF-4EA8-BF34-B9E01DDF7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900556"/>
              </p:ext>
            </p:extLst>
          </p:nvPr>
        </p:nvGraphicFramePr>
        <p:xfrm>
          <a:off x="3082859" y="4044165"/>
          <a:ext cx="6434864" cy="222504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78079">
                  <a:extLst>
                    <a:ext uri="{9D8B030D-6E8A-4147-A177-3AD203B41FA5}">
                      <a16:colId xmlns:a16="http://schemas.microsoft.com/office/drawing/2014/main" val="826196240"/>
                    </a:ext>
                  </a:extLst>
                </a:gridCol>
                <a:gridCol w="882386">
                  <a:extLst>
                    <a:ext uri="{9D8B030D-6E8A-4147-A177-3AD203B41FA5}">
                      <a16:colId xmlns:a16="http://schemas.microsoft.com/office/drawing/2014/main" val="2022551204"/>
                    </a:ext>
                  </a:extLst>
                </a:gridCol>
                <a:gridCol w="4474399">
                  <a:extLst>
                    <a:ext uri="{9D8B030D-6E8A-4147-A177-3AD203B41FA5}">
                      <a16:colId xmlns:a16="http://schemas.microsoft.com/office/drawing/2014/main" val="4192427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1400" dirty="0"/>
                        <a:t>Harf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Anlamı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2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Genelde Java Collection Framework de kullanılmaktadır.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5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Key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2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Number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0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Type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80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400" dirty="0"/>
                        <a:t>S, U, V vb.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/>
                        <a:t>2. 3. 4. tipler alternatif olarak kullanılabilir.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79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589328"/>
            <a:ext cx="10408642" cy="71774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Tür parametresi, belirlenecek tür için bir referans tutar. Böylelikle özellik, değişken, parametre ve dönüş türlerini belirlemede kullanılabilir.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AD863-9FB4-4F0F-BA4E-0E25CE45FBB9}"/>
              </a:ext>
            </a:extLst>
          </p:cNvPr>
          <p:cNvSpPr txBox="1"/>
          <p:nvPr/>
        </p:nvSpPr>
        <p:spPr>
          <a:xfrm>
            <a:off x="1815168" y="4437273"/>
            <a:ext cx="8679110" cy="2308324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TVarlik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TDigerVarlik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tr-TR" sz="1800" dirty="0">
              <a:latin typeface="Consolas" panose="020B0609020204030204" pitchFamily="49" charset="0"/>
            </a:endParaRPr>
          </a:p>
          <a:p>
            <a:pPr lvl="1"/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4EC9B0"/>
                </a:solidFill>
                <a:latin typeface="Consolas" panose="020B0609020204030204" pitchFamily="49" charset="0"/>
              </a:rPr>
              <a:t>TVarlik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fonksiyon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4EC9B0"/>
                </a:solidFill>
                <a:latin typeface="Consolas" panose="020B0609020204030204" pitchFamily="49" charset="0"/>
              </a:rPr>
              <a:t>TVarlik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Consolas" panose="020B0609020204030204" pitchFamily="49" charset="0"/>
              </a:rPr>
              <a:t>tVarlik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Consolas" panose="020B0609020204030204" pitchFamily="49" charset="0"/>
              </a:rPr>
              <a:t>tVarlik</a:t>
            </a:r>
            <a:r>
              <a:rPr lang="tr-TR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800" dirty="0">
              <a:latin typeface="Consolas" panose="020B0609020204030204" pitchFamily="49" charset="0"/>
            </a:endParaRPr>
          </a:p>
          <a:p>
            <a:pPr lvl="1"/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4EC9B0"/>
                </a:solidFill>
                <a:latin typeface="Consolas" panose="020B0609020204030204" pitchFamily="49" charset="0"/>
              </a:rPr>
              <a:t>TDigerVarlik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Consolas" panose="020B0609020204030204" pitchFamily="49" charset="0"/>
              </a:rPr>
              <a:t>digerFonksiyon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4EC9B0"/>
                </a:solidFill>
                <a:latin typeface="Consolas" panose="020B0609020204030204" pitchFamily="49" charset="0"/>
              </a:rPr>
              <a:t>TDigerVarlik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Consolas" panose="020B0609020204030204" pitchFamily="49" charset="0"/>
              </a:rPr>
              <a:t>tDigerVarlik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Consolas" panose="020B0609020204030204" pitchFamily="49" charset="0"/>
              </a:rPr>
              <a:t>tDigerVarlik</a:t>
            </a:r>
            <a:r>
              <a:rPr lang="tr-TR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sz="1800" dirty="0">
              <a:latin typeface="Consolas" panose="020B0609020204030204" pitchFamily="49" charset="0"/>
            </a:endParaRPr>
          </a:p>
          <a:p>
            <a:pPr algn="l"/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1BEA1576-C36D-432C-8CD3-C2C9CE10B9D0}"/>
              </a:ext>
            </a:extLst>
          </p:cNvPr>
          <p:cNvSpPr txBox="1">
            <a:spLocks/>
          </p:cNvSpPr>
          <p:nvPr/>
        </p:nvSpPr>
        <p:spPr>
          <a:xfrm>
            <a:off x="1095970" y="5591435"/>
            <a:ext cx="10408642" cy="1002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8AB25-346E-4F1C-BA9D-2E5A6AA7C6AE}"/>
              </a:ext>
            </a:extLst>
          </p:cNvPr>
          <p:cNvSpPr txBox="1"/>
          <p:nvPr/>
        </p:nvSpPr>
        <p:spPr>
          <a:xfrm>
            <a:off x="3107422" y="2390498"/>
            <a:ext cx="6094602" cy="12003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tip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onsolas" panose="020B0609020204030204" pitchFamily="49" charset="0"/>
              </a:rPr>
              <a:t>fonksiyon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onsolas" panose="020B0609020204030204" pitchFamily="49" charset="0"/>
              </a:rPr>
              <a:t>t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ip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…}</a:t>
            </a:r>
            <a:endParaRPr lang="tr-TR" sz="1800" dirty="0">
              <a:latin typeface="Consolas" panose="020B0609020204030204" pitchFamily="49" charset="0"/>
            </a:endParaRPr>
          </a:p>
          <a:p>
            <a:pPr algn="l"/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dirty="0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B3EA08FC-4995-4BA8-A1A1-4296E612BDD0}"/>
              </a:ext>
            </a:extLst>
          </p:cNvPr>
          <p:cNvSpPr txBox="1">
            <a:spLocks/>
          </p:cNvSpPr>
          <p:nvPr/>
        </p:nvSpPr>
        <p:spPr>
          <a:xfrm>
            <a:off x="1095970" y="3809167"/>
            <a:ext cx="10408642" cy="484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Virgül ile birbirinden ayırarak birden fazla tür parametresi kullanılabilir. </a:t>
            </a:r>
          </a:p>
        </p:txBody>
      </p:sp>
    </p:spTree>
    <p:extLst>
      <p:ext uri="{BB962C8B-B14F-4D97-AF65-F5344CB8AC3E}">
        <p14:creationId xmlns:p14="http://schemas.microsoft.com/office/powerpoint/2010/main" val="124611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Java’da Jenerik Sınıf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589328"/>
            <a:ext cx="10408642" cy="71774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Java’da tür parametresi sadece referans tip olabilir ve ilkel tipler kabul edilmez.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1BEA1576-C36D-432C-8CD3-C2C9CE10B9D0}"/>
              </a:ext>
            </a:extLst>
          </p:cNvPr>
          <p:cNvSpPr txBox="1">
            <a:spLocks/>
          </p:cNvSpPr>
          <p:nvPr/>
        </p:nvSpPr>
        <p:spPr>
          <a:xfrm>
            <a:off x="1095970" y="5591435"/>
            <a:ext cx="10408642" cy="1002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A022D-F244-413A-93DB-0DE150CD7E81}"/>
              </a:ext>
            </a:extLst>
          </p:cNvPr>
          <p:cNvSpPr txBox="1"/>
          <p:nvPr/>
        </p:nvSpPr>
        <p:spPr>
          <a:xfrm>
            <a:off x="3048000" y="3910154"/>
            <a:ext cx="6096000" cy="369332"/>
          </a:xfrm>
          <a:prstGeom prst="rect">
            <a:avLst/>
          </a:prstGeom>
          <a:solidFill>
            <a:srgbClr val="1E1E1E"/>
          </a:solidFill>
          <a:ln w="38100">
            <a:solidFill>
              <a:srgbClr val="1CA345"/>
            </a:solidFill>
          </a:ln>
        </p:spPr>
        <p:txBody>
          <a:bodyPr wrap="square">
            <a:spAutoFit/>
          </a:bodyPr>
          <a:lstStyle/>
          <a:p>
            <a:r>
              <a:rPr lang="tr-TR" sz="1800" dirty="0" err="1">
                <a:solidFill>
                  <a:srgbClr val="B8D7A3"/>
                </a:solidFill>
                <a:latin typeface="Consolas" panose="020B0609020204030204" pitchFamily="49" charset="0"/>
              </a:rPr>
              <a:t>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Integer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liste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43F8C-E72C-4310-AA1E-CC990689C9DA}"/>
              </a:ext>
            </a:extLst>
          </p:cNvPr>
          <p:cNvSpPr txBox="1"/>
          <p:nvPr/>
        </p:nvSpPr>
        <p:spPr>
          <a:xfrm>
            <a:off x="3048000" y="2578515"/>
            <a:ext cx="6096000" cy="369332"/>
          </a:xfrm>
          <a:prstGeom prst="rect">
            <a:avLst/>
          </a:prstGeom>
          <a:solidFill>
            <a:srgbClr val="1E1E1E"/>
          </a:solidFill>
          <a:ln w="38100">
            <a:solidFill>
              <a:srgbClr val="DE3F44"/>
            </a:solidFill>
          </a:ln>
        </p:spPr>
        <p:txBody>
          <a:bodyPr wrap="square">
            <a:spAutoFit/>
          </a:bodyPr>
          <a:lstStyle/>
          <a:p>
            <a:r>
              <a:rPr lang="tr-TR" sz="1800" dirty="0" err="1">
                <a:solidFill>
                  <a:srgbClr val="B8D7A3"/>
                </a:solidFill>
                <a:latin typeface="Consolas" panose="020B0609020204030204" pitchFamily="49" charset="0"/>
              </a:rPr>
              <a:t>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u="sng" dirty="0">
                <a:solidFill>
                  <a:srgbClr val="FFFFFF"/>
                </a:solidFill>
                <a:latin typeface="Consolas" panose="020B0609020204030204" pitchFamily="49" charset="0"/>
              </a:rPr>
              <a:t>liste</a:t>
            </a:r>
            <a:r>
              <a:rPr lang="tr-TR" sz="1800" u="sng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61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98943"/>
            <a:ext cx="8911687" cy="1280890"/>
          </a:xfrm>
        </p:spPr>
        <p:txBody>
          <a:bodyPr/>
          <a:lstStyle/>
          <a:p>
            <a:r>
              <a:rPr lang="tr-TR" dirty="0"/>
              <a:t>Jenerik Sınıfların Avantajları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824DB8-AC90-4D23-87F3-546D922D352C}"/>
              </a:ext>
            </a:extLst>
          </p:cNvPr>
          <p:cNvGrpSpPr/>
          <p:nvPr/>
        </p:nvGrpSpPr>
        <p:grpSpPr>
          <a:xfrm>
            <a:off x="2359575" y="2896807"/>
            <a:ext cx="7472847" cy="1477328"/>
            <a:chOff x="257958" y="2236803"/>
            <a:chExt cx="7472847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626F1-F549-4CC3-8997-70AD7829C14F}"/>
                </a:ext>
              </a:extLst>
            </p:cNvPr>
            <p:cNvSpPr txBox="1"/>
            <p:nvPr/>
          </p:nvSpPr>
          <p:spPr>
            <a:xfrm>
              <a:off x="257958" y="2236803"/>
              <a:ext cx="3269609" cy="1477328"/>
            </a:xfrm>
            <a:prstGeom prst="rect">
              <a:avLst/>
            </a:prstGeom>
            <a:solidFill>
              <a:srgbClr val="1E1E1E"/>
            </a:solidFill>
            <a:ln w="381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tr-TR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Sinif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/>
              <a:r>
                <a:rPr lang="tr-TR" sz="18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	Tip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fonkisyon</a:t>
              </a:r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()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/>
              <a:r>
                <a:rPr lang="tr-TR" sz="18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		</a:t>
              </a:r>
              <a:r>
                <a:rPr lang="tr-TR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return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new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Tip</a:t>
              </a:r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()</a:t>
              </a:r>
              <a:r>
                <a:rPr lang="tr-TR" sz="18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	}</a:t>
              </a:r>
            </a:p>
            <a:p>
              <a:pPr algn="l"/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}</a:t>
              </a:r>
              <a:endParaRPr lang="tr-T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B51C77-6A78-4CE3-9EF4-6B692429B27E}"/>
                </a:ext>
              </a:extLst>
            </p:cNvPr>
            <p:cNvSpPr txBox="1"/>
            <p:nvPr/>
          </p:nvSpPr>
          <p:spPr>
            <a:xfrm>
              <a:off x="3699894" y="2236803"/>
              <a:ext cx="4030911" cy="1477328"/>
            </a:xfrm>
            <a:prstGeom prst="rect">
              <a:avLst/>
            </a:prstGeom>
            <a:solidFill>
              <a:srgbClr val="1E1E1E"/>
            </a:solidFill>
            <a:ln w="381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tr-TR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FarkliSinif</a:t>
              </a:r>
              <a:r>
                <a:rPr lang="tr-TR" sz="1800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{</a:t>
              </a:r>
            </a:p>
            <a:p>
              <a:pPr lvl="1"/>
              <a:r>
                <a:rPr lang="tr-TR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FarkliTip</a:t>
              </a:r>
              <a:r>
                <a:rPr lang="tr-TR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fonkisyon</a:t>
              </a:r>
              <a:r>
                <a:rPr lang="tr-TR" dirty="0">
                  <a:solidFill>
                    <a:srgbClr val="DCDCDC"/>
                  </a:solidFill>
                  <a:latin typeface="Consolas" panose="020B0609020204030204" pitchFamily="49" charset="0"/>
                </a:rPr>
                <a:t>()</a:t>
              </a:r>
              <a:r>
                <a:rPr lang="tr-TR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dirty="0">
                  <a:solidFill>
                    <a:srgbClr val="DCDCDC"/>
                  </a:solidFill>
                  <a:latin typeface="Consolas" panose="020B0609020204030204" pitchFamily="49" charset="0"/>
                </a:rPr>
                <a:t>{</a:t>
              </a:r>
            </a:p>
            <a:p>
              <a:pPr lvl="2"/>
              <a:r>
                <a:rPr lang="tr-TR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return</a:t>
              </a:r>
              <a:r>
                <a:rPr lang="tr-TR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new</a:t>
              </a:r>
              <a:r>
                <a:rPr lang="tr-TR" dirty="0">
                  <a:solidFill>
                    <a:srgbClr val="FFFFFF"/>
                  </a:solidFill>
                  <a:latin typeface="Consolas" panose="020B0609020204030204" pitchFamily="49" charset="0"/>
                </a:rPr>
                <a:t> </a:t>
              </a:r>
              <a:r>
                <a:rPr lang="tr-TR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FarkliTip</a:t>
              </a:r>
              <a:r>
                <a:rPr lang="tr-TR" dirty="0">
                  <a:solidFill>
                    <a:srgbClr val="DCDCDC"/>
                  </a:solidFill>
                  <a:latin typeface="Consolas" panose="020B0609020204030204" pitchFamily="49" charset="0"/>
                </a:rPr>
                <a:t>()</a:t>
              </a:r>
              <a:r>
                <a:rPr lang="tr-TR" dirty="0">
                  <a:solidFill>
                    <a:srgbClr val="B4B4B4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tr-TR" dirty="0">
                  <a:solidFill>
                    <a:srgbClr val="DCDCDC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tr-TR" sz="1800" dirty="0">
                  <a:solidFill>
                    <a:srgbClr val="DCDCDC"/>
                  </a:solidFill>
                  <a:latin typeface="Consolas" panose="020B0609020204030204" pitchFamily="49" charset="0"/>
                </a:rPr>
                <a:t>}</a:t>
              </a:r>
              <a:endParaRPr lang="tr-TR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6BED4-D0B7-400B-AD8F-79F7ADBC5AD3}"/>
              </a:ext>
            </a:extLst>
          </p:cNvPr>
          <p:cNvSpPr txBox="1"/>
          <p:nvPr/>
        </p:nvSpPr>
        <p:spPr>
          <a:xfrm>
            <a:off x="4461195" y="4781729"/>
            <a:ext cx="3269609" cy="1477328"/>
          </a:xfrm>
          <a:prstGeom prst="rect">
            <a:avLst/>
          </a:prstGeom>
          <a:solidFill>
            <a:srgbClr val="1E1E1E"/>
          </a:solidFill>
          <a:ln w="38100">
            <a:solidFill>
              <a:srgbClr val="1CA345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JenerikSinif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fonksiyon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dirty="0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tr-TR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tr-TR" dirty="0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C22FB03B-38BC-4D67-AD6B-FE3F1C6A1EA4}"/>
              </a:ext>
            </a:extLst>
          </p:cNvPr>
          <p:cNvSpPr txBox="1">
            <a:spLocks/>
          </p:cNvSpPr>
          <p:nvPr/>
        </p:nvSpPr>
        <p:spPr>
          <a:xfrm>
            <a:off x="1020117" y="1772515"/>
            <a:ext cx="10484495" cy="4574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Jenerik sınıflar, kod tekrarını önler. </a:t>
            </a:r>
          </a:p>
          <a:p>
            <a:pPr algn="just"/>
            <a:r>
              <a:rPr lang="tr-TR" dirty="0"/>
              <a:t>Böylelikle kullandığımız kodların çok daha etkili bir şekilde tasarlanmasına yardımcı olur.</a:t>
            </a:r>
          </a:p>
        </p:txBody>
      </p:sp>
    </p:spTree>
    <p:extLst>
      <p:ext uri="{BB962C8B-B14F-4D97-AF65-F5344CB8AC3E}">
        <p14:creationId xmlns:p14="http://schemas.microsoft.com/office/powerpoint/2010/main" val="35478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98943"/>
            <a:ext cx="8911687" cy="1280890"/>
          </a:xfrm>
        </p:spPr>
        <p:txBody>
          <a:bodyPr/>
          <a:lstStyle/>
          <a:p>
            <a:r>
              <a:rPr lang="tr-TR" dirty="0"/>
              <a:t>Jenerik Sınıfların Avantajları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11" y="1770077"/>
            <a:ext cx="10484495" cy="4574622"/>
          </a:xfrm>
        </p:spPr>
        <p:txBody>
          <a:bodyPr anchor="t">
            <a:normAutofit/>
          </a:bodyPr>
          <a:lstStyle/>
          <a:p>
            <a:pPr algn="just"/>
            <a:r>
              <a:rPr lang="tr-TR" dirty="0"/>
              <a:t>Tür parametreleri, kullanılan veri türü hakkında bilgi sağlayarak kod okunabilirliği artırır.</a:t>
            </a:r>
          </a:p>
          <a:p>
            <a:pPr algn="just"/>
            <a:r>
              <a:rPr lang="tr-TR" dirty="0"/>
              <a:t>Derleme zamanında tip kontrolü sağlar.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9D504-4358-48D5-A132-C2CAD0BB1D8C}"/>
              </a:ext>
            </a:extLst>
          </p:cNvPr>
          <p:cNvSpPr txBox="1"/>
          <p:nvPr/>
        </p:nvSpPr>
        <p:spPr>
          <a:xfrm>
            <a:off x="2401697" y="2980300"/>
            <a:ext cx="8210375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JenerikSinif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Integer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jenerik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JenerikSinif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&lt;&gt;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3664A-CF7C-4BF4-B977-A660D1451253}"/>
              </a:ext>
            </a:extLst>
          </p:cNvPr>
          <p:cNvSpPr txBox="1"/>
          <p:nvPr/>
        </p:nvSpPr>
        <p:spPr>
          <a:xfrm>
            <a:off x="3287257" y="4559855"/>
            <a:ext cx="6094602" cy="923330"/>
          </a:xfrm>
          <a:prstGeom prst="rect">
            <a:avLst/>
          </a:prstGeom>
          <a:solidFill>
            <a:srgbClr val="1E1E1E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liste1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&lt;&gt;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tr-TR" sz="1800" dirty="0">
              <a:latin typeface="Consolas" panose="020B0609020204030204" pitchFamily="49" charset="0"/>
            </a:endParaRPr>
          </a:p>
          <a:p>
            <a:pPr algn="l"/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Integer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liste2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&lt;&gt;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635D8D2-570A-4BDC-B829-B975D6ED32CF}"/>
              </a:ext>
            </a:extLst>
          </p:cNvPr>
          <p:cNvSpPr txBox="1">
            <a:spLocks/>
          </p:cNvSpPr>
          <p:nvPr/>
        </p:nvSpPr>
        <p:spPr>
          <a:xfrm>
            <a:off x="1092311" y="3704058"/>
            <a:ext cx="10484495" cy="4574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Koleksiyon sınıflarında tip güvenliğini sağlar.</a:t>
            </a:r>
          </a:p>
        </p:txBody>
      </p:sp>
    </p:spTree>
    <p:extLst>
      <p:ext uri="{BB962C8B-B14F-4D97-AF65-F5344CB8AC3E}">
        <p14:creationId xmlns:p14="http://schemas.microsoft.com/office/powerpoint/2010/main" val="37491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98943"/>
            <a:ext cx="8911687" cy="1280890"/>
          </a:xfrm>
        </p:spPr>
        <p:txBody>
          <a:bodyPr/>
          <a:lstStyle/>
          <a:p>
            <a:r>
              <a:rPr lang="tr-TR" dirty="0"/>
              <a:t>Jenerik Sınıfların Avantajları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11" y="1719743"/>
            <a:ext cx="10484495" cy="4574622"/>
          </a:xfrm>
        </p:spPr>
        <p:txBody>
          <a:bodyPr anchor="t">
            <a:normAutofit/>
          </a:bodyPr>
          <a:lstStyle/>
          <a:p>
            <a:pPr algn="just"/>
            <a:r>
              <a:rPr lang="tr-TR" dirty="0"/>
              <a:t>Koleksiyon elemanlarını dönüştürme işlemine gerek kalmadan kullanılmasına imkan tanır.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07EF9-D78F-473F-B804-7CE2010624F5}"/>
              </a:ext>
            </a:extLst>
          </p:cNvPr>
          <p:cNvSpPr txBox="1"/>
          <p:nvPr/>
        </p:nvSpPr>
        <p:spPr>
          <a:xfrm>
            <a:off x="3169290" y="5009368"/>
            <a:ext cx="5853419" cy="923330"/>
          </a:xfrm>
          <a:prstGeom prst="rect">
            <a:avLst/>
          </a:prstGeom>
          <a:solidFill>
            <a:srgbClr val="1E1E1E"/>
          </a:solidFill>
          <a:ln w="38100">
            <a:solidFill>
              <a:srgbClr val="1CA345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liste1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&lt;&gt;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liste1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add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>
                <a:solidFill>
                  <a:srgbClr val="D69D85"/>
                </a:solidFill>
                <a:latin typeface="Consolas" panose="020B0609020204030204" pitchFamily="49" charset="0"/>
              </a:rPr>
              <a:t>"ahmetcetinkaya"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yazi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liste1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get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2AB1A-61E0-408C-BF55-E1769A3EF450}"/>
              </a:ext>
            </a:extLst>
          </p:cNvPr>
          <p:cNvSpPr txBox="1"/>
          <p:nvPr/>
        </p:nvSpPr>
        <p:spPr>
          <a:xfrm>
            <a:off x="1158807" y="2477686"/>
            <a:ext cx="4933953" cy="923330"/>
          </a:xfrm>
          <a:prstGeom prst="rect">
            <a:avLst/>
          </a:prstGeom>
          <a:solidFill>
            <a:srgbClr val="1E1E1E"/>
          </a:solidFill>
          <a:ln w="38100">
            <a:solidFill>
              <a:srgbClr val="DE3F44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liste1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ArrayList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liste1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add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>
                <a:solidFill>
                  <a:srgbClr val="D69D85"/>
                </a:solidFill>
                <a:latin typeface="Consolas" panose="020B0609020204030204" pitchFamily="49" charset="0"/>
              </a:rPr>
              <a:t>"ahmetcetinkaya"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tr-TR" sz="1800" dirty="0" err="1">
                <a:solidFill>
                  <a:srgbClr val="6FC5EE"/>
                </a:solidFill>
                <a:latin typeface="Consolas" panose="020B0609020204030204" pitchFamily="49" charset="0"/>
              </a:rPr>
              <a:t>String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yazi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u="sng" dirty="0">
                <a:solidFill>
                  <a:srgbClr val="FFFFFF"/>
                </a:solidFill>
                <a:latin typeface="Consolas" panose="020B0609020204030204" pitchFamily="49" charset="0"/>
              </a:rPr>
              <a:t>liste1</a:t>
            </a:r>
            <a:r>
              <a:rPr lang="tr-TR" sz="1800" u="sng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800" u="sng" dirty="0">
                <a:solidFill>
                  <a:srgbClr val="FFFFFF"/>
                </a:solidFill>
                <a:latin typeface="Consolas" panose="020B0609020204030204" pitchFamily="49" charset="0"/>
              </a:rPr>
              <a:t>get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tr-TR" sz="18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3C35F-ACAB-4087-856F-4215E0A8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63" y="3348105"/>
            <a:ext cx="3123809" cy="923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C3943-121C-44D7-A609-F835FF5684B5}"/>
              </a:ext>
            </a:extLst>
          </p:cNvPr>
          <p:cNvSpPr txBox="1"/>
          <p:nvPr/>
        </p:nvSpPr>
        <p:spPr>
          <a:xfrm>
            <a:off x="7630071" y="3401016"/>
            <a:ext cx="4294836" cy="307777"/>
          </a:xfrm>
          <a:prstGeom prst="rect">
            <a:avLst/>
          </a:prstGeom>
          <a:solidFill>
            <a:srgbClr val="1E1E1E"/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yazi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) liste1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get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ADDA1-2F1C-4EBE-A7E1-3C0F8E44B060}"/>
              </a:ext>
            </a:extLst>
          </p:cNvPr>
          <p:cNvSpPr txBox="1"/>
          <p:nvPr/>
        </p:nvSpPr>
        <p:spPr>
          <a:xfrm>
            <a:off x="7630071" y="3892783"/>
            <a:ext cx="4294836" cy="307777"/>
          </a:xfrm>
          <a:prstGeom prst="rect">
            <a:avLst/>
          </a:prstGeom>
          <a:solidFill>
            <a:srgbClr val="1E1E1E"/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tr-TR" sz="1400" dirty="0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FFFFFF"/>
                </a:solidFill>
                <a:latin typeface="Consolas" panose="020B0609020204030204" pitchFamily="49" charset="0"/>
              </a:rPr>
              <a:t>yazi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 liste1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tr-TR" sz="1400" dirty="0">
                <a:solidFill>
                  <a:srgbClr val="FFFFFF"/>
                </a:solidFill>
                <a:latin typeface="Consolas" panose="020B0609020204030204" pitchFamily="49" charset="0"/>
              </a:rPr>
              <a:t>get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tr-TR" sz="14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tr-TR" sz="1400" dirty="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6149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15" grpId="0" animBg="1"/>
    </p:bldLst>
  </p:timing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2003</TotalTime>
  <Words>2467</Words>
  <Application>Microsoft Office PowerPoint</Application>
  <PresentationFormat>Widescreen</PresentationFormat>
  <Paragraphs>435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Consolas</vt:lpstr>
      <vt:lpstr>Wingdings 3</vt:lpstr>
      <vt:lpstr>Duman</vt:lpstr>
      <vt:lpstr>Java’da Jenerik Sınıflar ve Kullanımı</vt:lpstr>
      <vt:lpstr>İçindekiler</vt:lpstr>
      <vt:lpstr>Jenerik Sınıflara Giriş?</vt:lpstr>
      <vt:lpstr>Java’da Jenerik Sınıf Kullanımı</vt:lpstr>
      <vt:lpstr>Java’da Jenerik Sınıf Kullanımı</vt:lpstr>
      <vt:lpstr>Java’da Jenerik Sınıf Kullanımı</vt:lpstr>
      <vt:lpstr>Jenerik Sınıfların Avantajları</vt:lpstr>
      <vt:lpstr>Jenerik Sınıfların Avantajları</vt:lpstr>
      <vt:lpstr>Jenerik Sınıfların Avantajları</vt:lpstr>
      <vt:lpstr>Java’da Jenerik Sınıf Örneği -1</vt:lpstr>
      <vt:lpstr>Java’da Jenerik Sınıf Örneği -1</vt:lpstr>
      <vt:lpstr>Java’da Jenerik Sınıf Örneği -1</vt:lpstr>
      <vt:lpstr>Java’da Jenerik Sınıf Örneği -1</vt:lpstr>
      <vt:lpstr>Java’da Jenerik Sınıf Örneği -1</vt:lpstr>
      <vt:lpstr>Java’da Jenerik Sınıf Örneği -1</vt:lpstr>
      <vt:lpstr>Java’da Jenerik Sınıf Örneği -1</vt:lpstr>
      <vt:lpstr>Java’da Jenerik Kısıtları</vt:lpstr>
      <vt:lpstr>Java’da Jenerik Kısıtları</vt:lpstr>
      <vt:lpstr>Java’da Jenerik Kısıt Örneği</vt:lpstr>
      <vt:lpstr>Java’da Joker Karakterler</vt:lpstr>
      <vt:lpstr>Java’da Joker Karakterler</vt:lpstr>
      <vt:lpstr>Java’da Joker Karakterler</vt:lpstr>
      <vt:lpstr>Java’da Tür Silinmesi ve Aşırı Yükleme</vt:lpstr>
      <vt:lpstr>Java’da Tür Silinmesi ve Aşırı Yükleme</vt:lpstr>
      <vt:lpstr>Java’da Jenerik Sınıf Örneği -2</vt:lpstr>
      <vt:lpstr>Java’da Jenerik Sınıf Örneği -2</vt:lpstr>
      <vt:lpstr>Java’da Jenerik Sınıf Örneği -2</vt:lpstr>
      <vt:lpstr>Java’da Jenerik Sınıf Örneği -2</vt:lpstr>
      <vt:lpstr>Java’da Jenerik Sınıf Örneği -2</vt:lpstr>
      <vt:lpstr>Sonuç</vt:lpstr>
      <vt:lpstr>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Ahmet</cp:lastModifiedBy>
  <cp:revision>182</cp:revision>
  <dcterms:created xsi:type="dcterms:W3CDTF">2020-04-15T07:57:29Z</dcterms:created>
  <dcterms:modified xsi:type="dcterms:W3CDTF">2021-06-14T18:51:58Z</dcterms:modified>
</cp:coreProperties>
</file>